
<file path=[Content_Types].xml><?xml version="1.0" encoding="utf-8"?>
<Types xmlns="http://schemas.openxmlformats.org/package/2006/content-types">
  <Default Extension="wdp" ContentType="image/vnd.ms-photo"/>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3"/>
    <p:sldId id="261" r:id="rId4"/>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4970"/>
    <a:srgbClr val="D5AFBC"/>
    <a:srgbClr val="B84971"/>
    <a:srgbClr val="4D6D78"/>
    <a:srgbClr val="97BEBC"/>
    <a:srgbClr val="4C6D78"/>
    <a:srgbClr val="FF5B4A"/>
    <a:srgbClr val="C5D6DE"/>
    <a:srgbClr val="F2F2F2"/>
    <a:srgbClr val="C4D5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576" y="90"/>
      </p:cViewPr>
      <p:guideLst>
        <p:guide orient="horz" pos="2160"/>
        <p:guide pos="3840"/>
      </p:guideLst>
    </p:cSldViewPr>
  </p:slideViewPr>
  <p:notesTextViewPr>
    <p:cViewPr>
      <p:scale>
        <a:sx n="1" d="1"/>
        <a:sy n="1" d="1"/>
      </p:scale>
      <p:origin x="0" y="0"/>
    </p:cViewPr>
  </p:notesTextViewPr>
  <p:sorterViewPr>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华文细黑" panose="02010600040101010101" pitchFamily="2" charset="-122"/>
                <a:ea typeface="华文细黑" panose="0201060004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华文细黑" panose="02010600040101010101" pitchFamily="2" charset="-122"/>
                <a:ea typeface="华文细黑" panose="02010600040101010101" pitchFamily="2" charset="-122"/>
              </a:defRPr>
            </a:lvl1pPr>
          </a:lstStyle>
          <a:p>
            <a:fld id="{FA7C6D64-279C-4565-9D4C-031BFB888F1B}"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华文细黑" panose="02010600040101010101" pitchFamily="2" charset="-122"/>
                <a:ea typeface="华文细黑" panose="0201060004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华文细黑" panose="02010600040101010101" pitchFamily="2" charset="-122"/>
                <a:ea typeface="华文细黑" panose="02010600040101010101" pitchFamily="2" charset="-122"/>
              </a:defRPr>
            </a:lvl1pPr>
          </a:lstStyle>
          <a:p>
            <a:fld id="{3B0B5A0A-7B15-40E5-8638-1F3F6255CE45}"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华文细黑" panose="02010600040101010101" pitchFamily="2" charset="-122"/>
        <a:ea typeface="华文细黑" panose="02010600040101010101" pitchFamily="2" charset="-122"/>
        <a:cs typeface="+mn-cs"/>
      </a:defRPr>
    </a:lvl1pPr>
    <a:lvl2pPr marL="457200" algn="l" defTabSz="914400" rtl="0" eaLnBrk="1" latinLnBrk="0" hangingPunct="1">
      <a:defRPr sz="1200" kern="1200">
        <a:solidFill>
          <a:schemeClr val="tx1"/>
        </a:solidFill>
        <a:latin typeface="华文细黑" panose="02010600040101010101" pitchFamily="2" charset="-122"/>
        <a:ea typeface="华文细黑" panose="02010600040101010101" pitchFamily="2" charset="-122"/>
        <a:cs typeface="+mn-cs"/>
      </a:defRPr>
    </a:lvl2pPr>
    <a:lvl3pPr marL="914400" algn="l" defTabSz="914400" rtl="0" eaLnBrk="1" latinLnBrk="0" hangingPunct="1">
      <a:defRPr sz="1200" kern="1200">
        <a:solidFill>
          <a:schemeClr val="tx1"/>
        </a:solidFill>
        <a:latin typeface="华文细黑" panose="02010600040101010101" pitchFamily="2" charset="-122"/>
        <a:ea typeface="华文细黑" panose="02010600040101010101" pitchFamily="2" charset="-122"/>
        <a:cs typeface="+mn-cs"/>
      </a:defRPr>
    </a:lvl3pPr>
    <a:lvl4pPr marL="1371600" algn="l" defTabSz="914400" rtl="0" eaLnBrk="1" latinLnBrk="0" hangingPunct="1">
      <a:defRPr sz="1200" kern="1200">
        <a:solidFill>
          <a:schemeClr val="tx1"/>
        </a:solidFill>
        <a:latin typeface="华文细黑" panose="02010600040101010101" pitchFamily="2" charset="-122"/>
        <a:ea typeface="华文细黑" panose="02010600040101010101" pitchFamily="2" charset="-122"/>
        <a:cs typeface="+mn-cs"/>
      </a:defRPr>
    </a:lvl4pPr>
    <a:lvl5pPr marL="1828800" algn="l" defTabSz="914400" rtl="0" eaLnBrk="1" latinLnBrk="0" hangingPunct="1">
      <a:defRPr sz="1200" kern="1200">
        <a:solidFill>
          <a:schemeClr val="tx1"/>
        </a:solidFill>
        <a:latin typeface="华文细黑" panose="02010600040101010101" pitchFamily="2" charset="-122"/>
        <a:ea typeface="华文细黑" panose="0201060004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5" Type="http://schemas.microsoft.com/office/2007/relationships/hdphoto" Target="../media/hdphoto2.wdp"/><Relationship Id="rId4" Type="http://schemas.openxmlformats.org/officeDocument/2006/relationships/image" Target="../media/image2.png"/><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5" Type="http://schemas.microsoft.com/office/2007/relationships/hdphoto" Target="../media/hdphoto2.wdp"/><Relationship Id="rId4" Type="http://schemas.openxmlformats.org/officeDocument/2006/relationships/image" Target="../media/image2.png"/><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5" Type="http://schemas.microsoft.com/office/2007/relationships/hdphoto" Target="../media/hdphoto2.wdp"/><Relationship Id="rId4" Type="http://schemas.openxmlformats.org/officeDocument/2006/relationships/image" Target="../media/image3.png"/><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5" Type="http://schemas.microsoft.com/office/2007/relationships/hdphoto" Target="../media/hdphoto2.wdp"/><Relationship Id="rId4" Type="http://schemas.openxmlformats.org/officeDocument/2006/relationships/image" Target="../media/image3.png"/><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669126" y="101010"/>
            <a:ext cx="240619" cy="6655981"/>
          </a:xfrm>
          <a:prstGeom prst="rect">
            <a:avLst/>
          </a:prstGeom>
        </p:spPr>
      </p:pic>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2256" y="101010"/>
            <a:ext cx="265531" cy="6655981"/>
          </a:xfrm>
          <a:prstGeom prst="rect">
            <a:avLst/>
          </a:prstGeom>
        </p:spPr>
      </p:pic>
    </p:spTree>
  </p:cSld>
  <p:clrMapOvr>
    <a:masterClrMapping/>
  </p:clrMapOvr>
  <p:transition advTm="3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a:xfrm>
            <a:off x="8593667" y="6272784"/>
            <a:ext cx="2644309" cy="365125"/>
          </a:xfrm>
        </p:spPr>
        <p:txBody>
          <a:bodyPr/>
          <a:lstStyle/>
          <a:p>
            <a:fld id="{D997B5FA-0921-464F-AAE1-844C04324D75}" type="datetimeFigureOut">
              <a:rPr lang="zh-CN" altLang="en-US" smtClean="0"/>
            </a:fld>
            <a:endParaRPr lang="zh-CN" altLang="en-US"/>
          </a:p>
        </p:txBody>
      </p:sp>
      <p:sp>
        <p:nvSpPr>
          <p:cNvPr id="5" name="Footer Placeholder 4"/>
          <p:cNvSpPr>
            <a:spLocks noGrp="1"/>
          </p:cNvSpPr>
          <p:nvPr>
            <p:ph type="ftr" sz="quarter" idx="11"/>
          </p:nvPr>
        </p:nvSpPr>
        <p:spPr>
          <a:xfrm>
            <a:off x="2182708" y="6272784"/>
            <a:ext cx="6327648" cy="365125"/>
          </a:xfrm>
        </p:spPr>
        <p:txBody>
          <a:bodyPr/>
          <a:lstStyle/>
          <a:p>
            <a:endParaRPr lang="zh-CN"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6" name="Footer Placeholder 5"/>
          <p:cNvSpPr>
            <a:spLocks noGrp="1"/>
          </p:cNvSpPr>
          <p:nvPr>
            <p:ph type="ftr" sz="quarter" idx="11"/>
          </p:nvPr>
        </p:nvSpPr>
        <p:spPr/>
        <p:txBody>
          <a:bodyPr/>
          <a:lstStyle/>
          <a:p>
            <a:endParaRPr lang="zh-CN" altLang="en-US" dirty="0"/>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8" name="Footer Placeholder 7"/>
          <p:cNvSpPr>
            <a:spLocks noGrp="1"/>
          </p:cNvSpPr>
          <p:nvPr>
            <p:ph type="ftr" sz="quarter" idx="11"/>
          </p:nvPr>
        </p:nvSpPr>
        <p:spPr/>
        <p:txBody>
          <a:bodyPr/>
          <a:lstStyle/>
          <a:p>
            <a:endParaRPr lang="zh-CN" altLang="en-US" dirty="0"/>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CN" altLang="en-US"/>
              <a:t>单击此处编辑母版标题样式</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6" name="Footer Placeholder 5"/>
          <p:cNvSpPr>
            <a:spLocks noGrp="1"/>
          </p:cNvSpPr>
          <p:nvPr>
            <p:ph type="ftr" sz="quarter" idx="11"/>
          </p:nvPr>
        </p:nvSpPr>
        <p:spPr/>
        <p:txBody>
          <a:bodyPr/>
          <a:lstStyle/>
          <a:p>
            <a:endParaRPr lang="zh-CN" alt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bright="-40000" contrast="20000"/>
                        </a14:imgEffect>
                        <a14:imgEffect>
                          <a14:saturation sat="95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fld>
            <a:endParaRPr lang="zh-CN"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bright="-40000" contrast="20000"/>
                        </a14:imgEffect>
                        <a14:imgEffect>
                          <a14:saturation sat="95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2.png"/><Relationship Id="rId14" Type="http://schemas.microsoft.com/office/2007/relationships/hdphoto" Target="../media/hdphoto2.wdp"/><Relationship Id="rId13" Type="http://schemas.openxmlformats.org/officeDocument/2006/relationships/image" Target="../media/image3.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997B5FA-0921-464F-AAE1-844C04324D75}" type="datetimeFigureOut">
              <a:rPr lang="zh-CN" altLang="en-US" smtClean="0"/>
            </a:fld>
            <a:endParaRPr lang="zh-CN" alt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zh-CN" alt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brightnessContrast bright="-40000" contrast="20000"/>
                        </a14:imgEffect>
                        <a14:imgEffect>
                          <a14:saturation sat="95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65CE74E-AB26-4998-AD42-012C4C1AD076}"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anose="05000000000000000000"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5pPr>
      <a:lvl6pPr marL="1600200" indent="-22860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6pPr>
      <a:lvl7pPr marL="1899920" indent="-22860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7pPr>
      <a:lvl8pPr marL="2200275" indent="-22860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8pPr>
      <a:lvl9pPr marL="2499995" indent="-22860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nSpc>
                <a:spcPct val="150000"/>
              </a:lnSpc>
            </a:pPr>
            <a:r>
              <a:rPr lang="en-US" altLang="zh-CN" sz="4400" b="1" dirty="0"/>
              <a:t>《</a:t>
            </a:r>
            <a:r>
              <a:rPr lang="zh-CN" altLang="en-US" sz="4400" b="1" dirty="0"/>
              <a:t>杭州市拱墅区医师不良执业记分管理办法（试行）</a:t>
            </a:r>
            <a:r>
              <a:rPr lang="en-US" altLang="zh-CN" sz="4400" b="1" dirty="0"/>
              <a:t>》</a:t>
            </a:r>
            <a:r>
              <a:rPr lang="zh-CN" altLang="en-US" sz="4400" b="1" dirty="0"/>
              <a:t>政策解读</a:t>
            </a:r>
            <a:endParaRPr lang="zh-CN" altLang="en-US" sz="4400" b="1" dirty="0"/>
          </a:p>
        </p:txBody>
      </p:sp>
      <p:sp>
        <p:nvSpPr>
          <p:cNvPr id="3" name="副标题 2"/>
          <p:cNvSpPr>
            <a:spLocks noGrp="1"/>
          </p:cNvSpPr>
          <p:nvPr>
            <p:ph type="subTitle" idx="1"/>
          </p:nvPr>
        </p:nvSpPr>
        <p:spPr/>
        <p:txBody>
          <a:bodyPr>
            <a:normAutofit/>
          </a:bodyPr>
          <a:lstStyle/>
          <a:p>
            <a:pPr algn="ctr"/>
            <a:r>
              <a:rPr lang="zh-CN" altLang="en-US" sz="2800" dirty="0"/>
              <a:t>杭州市拱墅区卫生健康局</a:t>
            </a:r>
            <a:endParaRPr lang="zh-CN"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indent="409575">
              <a:lnSpc>
                <a:spcPts val="2400"/>
              </a:lnSpc>
            </a:pPr>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记分流程及送达</a:t>
            </a:r>
            <a:r>
              <a:rPr lang="en-US"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医师不良执业行为受到行政处罚并予以记分的，卫生行政部门在送达《行政处罚决定书》的同时送达《医师不良执业行为记分通知书》（以下简称“《通知书》”），《通知书》落款日期即为记分日期。</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医师不良执业行为不予以行政处罚但应予以记分的，卫生行政部门应当在调查核实后的</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10</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个工作日内制作并送达《通知书》。</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《通知书》除送达至被记分的医师外，同时抄送不良执业行为发生的医疗卫生机构。属于备案注册的，还应抄送至医师的主要执业机构。</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69848" y="1095375"/>
            <a:ext cx="10058400" cy="5076825"/>
          </a:xfrm>
        </p:spPr>
        <p:txBody>
          <a:bodyPr>
            <a:normAutofit fontScale="85000" lnSpcReduction="10000"/>
          </a:bodyPr>
          <a:lstStyle/>
          <a:p>
            <a:pPr indent="409575">
              <a:lnSpc>
                <a:spcPts val="2400"/>
              </a:lnSpc>
            </a:pPr>
            <a:r>
              <a:rPr lang="zh-CN" altLang="zh-CN" sz="31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记分复核</a:t>
            </a:r>
            <a:r>
              <a:rPr lang="en-US" altLang="zh-CN" sz="31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endParaRPr lang="zh-CN" altLang="zh-CN" sz="3100" dirty="0">
              <a:effectLst/>
              <a:latin typeface="宋体" panose="02010600030101010101" pitchFamily="2" charset="-122"/>
              <a:ea typeface="宋体" panose="02010600030101010101" pitchFamily="2" charset="-122"/>
              <a:cs typeface="宋体" panose="02010600030101010101" pitchFamily="2" charset="-122"/>
            </a:endParaRPr>
          </a:p>
          <a:p>
            <a:pPr indent="409575" algn="l">
              <a:lnSpc>
                <a:spcPts val="2400"/>
              </a:lnSpc>
            </a:pPr>
            <a:r>
              <a:rPr lang="zh-CN" altLang="zh-CN" sz="31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医师对不良执业行为记分有异议的，可在收到《通知书》之日起</a:t>
            </a:r>
            <a:r>
              <a:rPr lang="en-US" altLang="zh-CN" sz="3100" kern="0" dirty="0">
                <a:solidFill>
                  <a:srgbClr val="000000"/>
                </a:solidFill>
                <a:effectLst/>
                <a:latin typeface="仿宋_GB2312" panose="02010609030101010101" pitchFamily="49" charset="-122"/>
                <a:ea typeface="等线" panose="02010600030101010101" pitchFamily="2" charset="-122"/>
                <a:cs typeface="Times New Roman" panose="02020603050405020304" pitchFamily="18" charset="0"/>
              </a:rPr>
              <a:t>30</a:t>
            </a:r>
            <a:r>
              <a:rPr lang="zh-CN" altLang="zh-CN" sz="31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日内向作出记分的卫生行政部门提出异议申请，逾期不提出异议申请的，视为同意记分结果。</a:t>
            </a:r>
            <a:endParaRPr lang="zh-CN" altLang="zh-CN" sz="3100" kern="100" dirty="0">
              <a:effectLst/>
              <a:latin typeface="等线" panose="02010600030101010101" pitchFamily="2" charset="-122"/>
              <a:ea typeface="等线" panose="02010600030101010101" pitchFamily="2" charset="-122"/>
              <a:cs typeface="Times New Roman" panose="02020603050405020304" pitchFamily="18" charset="0"/>
            </a:endParaRPr>
          </a:p>
          <a:p>
            <a:pPr indent="409575">
              <a:lnSpc>
                <a:spcPts val="2400"/>
              </a:lnSpc>
            </a:pPr>
            <a:r>
              <a:rPr lang="zh-CN" altLang="zh-CN" sz="31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卫生行政部门应当自接到异议申请之日起</a:t>
            </a:r>
            <a:r>
              <a:rPr lang="en-US" altLang="zh-CN" sz="3100" dirty="0">
                <a:solidFill>
                  <a:srgbClr val="000000"/>
                </a:solidFill>
                <a:effectLst/>
                <a:latin typeface="仿宋_GB2312" panose="02010609030101010101" pitchFamily="49" charset="-122"/>
                <a:ea typeface="宋体" panose="02010600030101010101" pitchFamily="2" charset="-122"/>
                <a:cs typeface="Times New Roman" panose="02020603050405020304" pitchFamily="18" charset="0"/>
              </a:rPr>
              <a:t>10</a:t>
            </a:r>
            <a:r>
              <a:rPr lang="zh-CN" altLang="zh-CN" sz="31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个工作日内对异议申请做出处理。经核查证实对医师的记分有错误或者不准确的，应当予以更正，并将结果告知提出复核的医师、不良执业行为发生的医疗卫生机构、主要执业机构以及该机构所属的卫生行政部门。</a:t>
            </a:r>
            <a:endParaRPr lang="zh-CN" altLang="zh-CN" sz="31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31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医师不良执业行为档案</a:t>
            </a:r>
            <a:r>
              <a:rPr lang="en-US" altLang="zh-CN" sz="31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endParaRPr lang="zh-CN" altLang="zh-CN" sz="31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31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医疗卫生机构应建立本机构医师（包括注册和备案）的不良执业行为档案，包括医德医风、处方点评以及病历书写等医疗质量安全管理制度的执行情况等。在医师定期考核时，医师的不良执业行为档案作为医疗卫生机构对医师工作成绩、职业道德的评定依据之一。</a:t>
            </a:r>
            <a:endParaRPr lang="zh-CN" altLang="zh-CN" sz="3100" dirty="0">
              <a:effectLst/>
              <a:latin typeface="宋体" panose="02010600030101010101" pitchFamily="2" charset="-122"/>
              <a:ea typeface="宋体" panose="02010600030101010101" pitchFamily="2" charset="-122"/>
              <a:cs typeface="宋体" panose="02010600030101010101" pitchFamily="2" charset="-122"/>
            </a:endParaRP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第三章 记分应用</a:t>
            </a:r>
            <a:endParaRPr lang="zh-CN" altLang="en-US" sz="3600" dirty="0"/>
          </a:p>
        </p:txBody>
      </p:sp>
      <p:sp>
        <p:nvSpPr>
          <p:cNvPr id="3" name="内容占位符 2"/>
          <p:cNvSpPr>
            <a:spLocks noGrp="1"/>
          </p:cNvSpPr>
          <p:nvPr>
            <p:ph idx="1"/>
          </p:nvPr>
        </p:nvSpPr>
        <p:spPr/>
        <p:txBody>
          <a:bodyPr/>
          <a:lstStyle/>
          <a:p>
            <a:pPr indent="409575">
              <a:lnSpc>
                <a:spcPts val="2400"/>
              </a:lnSpc>
            </a:pPr>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机构约谈</a:t>
            </a:r>
            <a:r>
              <a:rPr lang="en-US"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一个记分周期内，医师不良执业行为记分达到</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4</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分及以上的，医师的主要执业机构在收到《通知书》之后的两周内，应对医师进行约谈，并书面反馈卫生行政部门。</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法律考试</a:t>
            </a:r>
            <a:r>
              <a:rPr lang="en-US"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一个记分周期内，医师不良执业行为记分达到</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6</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分及以上的，应当参加卫生行政部门组织的法律法规考试，本周期的定期考核适用一般程序。未按规定参加法律法规考试或考试不合格者，应认定为医师定期考核不合格。</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69848" y="1581150"/>
            <a:ext cx="10058400" cy="4591050"/>
          </a:xfrm>
        </p:spPr>
        <p:txBody>
          <a:bodyPr>
            <a:normAutofit/>
          </a:bodyPr>
          <a:lstStyle/>
          <a:p>
            <a:pPr indent="409575">
              <a:lnSpc>
                <a:spcPts val="2400"/>
              </a:lnSpc>
            </a:pPr>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内部处理</a:t>
            </a:r>
            <a:r>
              <a:rPr lang="en-US"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endParaRPr lang="en-US"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endParaRPr>
          </a:p>
          <a:p>
            <a:pPr indent="409575">
              <a:lnSpc>
                <a:spcPts val="2400"/>
              </a:lnSpc>
            </a:pPr>
            <a:r>
              <a:rPr lang="zh-CN" altLang="zh-CN" sz="2600" kern="100" dirty="0">
                <a:solidFill>
                  <a:srgbClr val="000000"/>
                </a:solidFill>
                <a:effectLst/>
                <a:latin typeface="等线" panose="02010600030101010101" pitchFamily="2" charset="-122"/>
                <a:ea typeface="仿宋_GB2312" panose="02010609030101010101" pitchFamily="49" charset="-122"/>
                <a:cs typeface="Times New Roman" panose="02020603050405020304" pitchFamily="18" charset="0"/>
              </a:rPr>
              <a:t>一个记分周期内，医师的不良执业行为记分累计达到</a:t>
            </a:r>
            <a:r>
              <a:rPr lang="en-US" altLang="zh-CN" sz="2600" kern="100" dirty="0">
                <a:solidFill>
                  <a:srgbClr val="000000"/>
                </a:solidFill>
                <a:effectLst/>
                <a:latin typeface="等线" panose="02010600030101010101" pitchFamily="2" charset="-122"/>
                <a:ea typeface="仿宋_GB2312" panose="02010609030101010101" pitchFamily="49" charset="-122"/>
                <a:cs typeface="Times New Roman" panose="02020603050405020304" pitchFamily="18" charset="0"/>
              </a:rPr>
              <a:t>8</a:t>
            </a:r>
            <a:r>
              <a:rPr lang="zh-CN" altLang="zh-CN" sz="2600" kern="100" dirty="0">
                <a:solidFill>
                  <a:srgbClr val="000000"/>
                </a:solidFill>
                <a:effectLst/>
                <a:latin typeface="等线" panose="02010600030101010101" pitchFamily="2" charset="-122"/>
                <a:ea typeface="仿宋_GB2312" panose="02010609030101010101" pitchFamily="49" charset="-122"/>
                <a:cs typeface="Times New Roman" panose="02020603050405020304" pitchFamily="18" charset="0"/>
              </a:rPr>
              <a:t>分及以上的，卫生行政部门应通报其主要执业机构和备案的医疗卫生机构。主要执业机构和备案的医疗卫生机构应按照下列规定给予医师</a:t>
            </a:r>
            <a:r>
              <a:rPr lang="en-US" altLang="zh-CN" sz="2600" kern="100" dirty="0">
                <a:solidFill>
                  <a:srgbClr val="000000"/>
                </a:solidFill>
                <a:effectLst/>
                <a:latin typeface="等线" panose="02010600030101010101" pitchFamily="2" charset="-122"/>
                <a:ea typeface="仿宋_GB2312" panose="02010609030101010101" pitchFamily="49" charset="-122"/>
                <a:cs typeface="Times New Roman" panose="02020603050405020304" pitchFamily="18" charset="0"/>
              </a:rPr>
              <a:t>1-3</a:t>
            </a:r>
            <a:r>
              <a:rPr lang="zh-CN" altLang="zh-CN" sz="2600" kern="100" dirty="0">
                <a:solidFill>
                  <a:srgbClr val="000000"/>
                </a:solidFill>
                <a:effectLst/>
                <a:latin typeface="等线" panose="02010600030101010101" pitchFamily="2" charset="-122"/>
                <a:ea typeface="仿宋_GB2312" panose="02010609030101010101" pitchFamily="49" charset="-122"/>
                <a:cs typeface="Times New Roman" panose="02020603050405020304" pitchFamily="18" charset="0"/>
              </a:rPr>
              <a:t>个月的离岗，离岗期间医师应接受医疗卫生机构、医师协会组织的培训和继续医学教育。</a:t>
            </a:r>
            <a:endParaRPr lang="zh-CN" altLang="zh-CN" sz="2600" kern="100" dirty="0">
              <a:effectLst/>
              <a:latin typeface="等线" panose="02010600030101010101" pitchFamily="2" charset="-122"/>
              <a:ea typeface="等线" panose="02010600030101010101" pitchFamily="2" charset="-122"/>
              <a:cs typeface="Times New Roman" panose="02020603050405020304" pitchFamily="18" charset="0"/>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Times New Roman" panose="02020603050405020304" pitchFamily="18" charset="0"/>
              </a:rPr>
              <a:t>（一）医师不良执业行为记分累计达到</a:t>
            </a:r>
            <a:r>
              <a:rPr lang="en-US" altLang="zh-CN" sz="2600" dirty="0">
                <a:solidFill>
                  <a:srgbClr val="000000"/>
                </a:solidFill>
                <a:effectLst/>
                <a:latin typeface="宋体" panose="02010600030101010101" pitchFamily="2" charset="-122"/>
                <a:ea typeface="仿宋_GB2312" panose="02010609030101010101" pitchFamily="49" charset="-122"/>
                <a:cs typeface="Times New Roman" panose="02020603050405020304" pitchFamily="18" charset="0"/>
              </a:rPr>
              <a:t>8</a:t>
            </a:r>
            <a:r>
              <a:rPr lang="zh-CN" altLang="zh-CN" sz="2600" dirty="0">
                <a:solidFill>
                  <a:srgbClr val="000000"/>
                </a:solidFill>
                <a:effectLst/>
                <a:latin typeface="宋体" panose="02010600030101010101" pitchFamily="2" charset="-122"/>
                <a:ea typeface="仿宋_GB2312" panose="02010609030101010101" pitchFamily="49" charset="-122"/>
                <a:cs typeface="Times New Roman" panose="02020603050405020304" pitchFamily="18" charset="0"/>
              </a:rPr>
              <a:t>分、不满</a:t>
            </a:r>
            <a:r>
              <a:rPr lang="en-US" altLang="zh-CN" sz="2600" dirty="0">
                <a:solidFill>
                  <a:srgbClr val="000000"/>
                </a:solidFill>
                <a:effectLst/>
                <a:latin typeface="仿宋_GB2312" panose="02010609030101010101" pitchFamily="49" charset="-122"/>
                <a:ea typeface="宋体" panose="02010600030101010101" pitchFamily="2" charset="-122"/>
                <a:cs typeface="宋体" panose="02010600030101010101" pitchFamily="2" charset="-122"/>
              </a:rPr>
              <a:t>10</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分的</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离岗培训</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1</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个月；</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（二）医师不良执业行为记分累计达到</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10</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分、不满</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12</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分的，离岗培训</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2</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个月；</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（三）医师不良执业行为记分累计达到</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12</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分及以上的，离岗培训</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3</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个月。</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indent="409575">
              <a:lnSpc>
                <a:spcPts val="2400"/>
              </a:lnSpc>
            </a:pPr>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监督处理</a:t>
            </a:r>
            <a:r>
              <a:rPr lang="en-US"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医师不良执业行为记分累计达到</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12</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分及以上的，按照《医师定期考核管理办法》中医师定期考核不合格给予相应的处理。</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对于医师不良执业行为记分累计达到</a:t>
            </a:r>
            <a:r>
              <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12</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分及以上，在内部离岗培训或暂停执业之后再次执业，在该考核周期内仍有不良执业行为的，继续按照本办法给予记分及相应的处理。</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在医师定期考核过程中，医师在考核周期内出现《医师定期考核管理办法》第二十七条规定情形的，认定为考核不合格。</a:t>
            </a:r>
            <a:endParaRPr lang="zh-CN" altLang="en-US"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第四章</a:t>
            </a:r>
            <a:r>
              <a:rPr lang="en-US" altLang="zh-CN" sz="3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  </a:t>
            </a:r>
            <a:r>
              <a:rPr lang="zh-CN" altLang="zh-CN" sz="3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附  则</a:t>
            </a:r>
            <a:endParaRPr lang="zh-CN" altLang="en-US" sz="3600" dirty="0"/>
          </a:p>
        </p:txBody>
      </p:sp>
      <p:sp>
        <p:nvSpPr>
          <p:cNvPr id="3" name="内容占位符 2"/>
          <p:cNvSpPr>
            <a:spLocks noGrp="1"/>
          </p:cNvSpPr>
          <p:nvPr>
            <p:ph idx="1"/>
          </p:nvPr>
        </p:nvSpPr>
        <p:spPr/>
        <p:txBody>
          <a:bodyPr/>
          <a:lstStyle/>
          <a:p>
            <a:pPr indent="409575" algn="l">
              <a:lnSpc>
                <a:spcPts val="2400"/>
              </a:lnSpc>
            </a:pPr>
            <a:r>
              <a:rPr lang="zh-CN"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第十六条</a:t>
            </a:r>
            <a:r>
              <a:rPr lang="en-US"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  </a:t>
            </a:r>
            <a:r>
              <a:rPr lang="zh-CN"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本办法由杭州市拱墅区卫生健康局负责解释。</a:t>
            </a:r>
            <a:endParaRPr lang="zh-CN" altLang="zh-CN" sz="2600" kern="100" dirty="0">
              <a:effectLst/>
              <a:latin typeface="等线" panose="02010600030101010101" pitchFamily="2" charset="-122"/>
              <a:ea typeface="等线" panose="02010600030101010101" pitchFamily="2" charset="-122"/>
              <a:cs typeface="Times New Roman" panose="02020603050405020304" pitchFamily="18" charset="0"/>
            </a:endParaRPr>
          </a:p>
          <a:p>
            <a:pPr indent="447675" algn="l">
              <a:lnSpc>
                <a:spcPts val="2400"/>
              </a:lnSpc>
            </a:pPr>
            <a:r>
              <a:rPr lang="zh-CN"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第十七条</a:t>
            </a:r>
            <a:r>
              <a:rPr lang="en-US"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  </a:t>
            </a:r>
            <a:r>
              <a:rPr lang="zh-CN"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本办法自</a:t>
            </a:r>
            <a:r>
              <a:rPr lang="en-US" altLang="zh-CN" sz="2600" kern="0" dirty="0">
                <a:solidFill>
                  <a:srgbClr val="000000"/>
                </a:solidFill>
                <a:effectLst/>
                <a:latin typeface="仿宋_GB2312" panose="02010609030101010101" pitchFamily="49" charset="-122"/>
                <a:ea typeface="等线" panose="02010600030101010101" pitchFamily="2" charset="-122"/>
                <a:cs typeface="Times New Roman" panose="02020603050405020304" pitchFamily="18" charset="0"/>
              </a:rPr>
              <a:t>2020</a:t>
            </a:r>
            <a:r>
              <a:rPr lang="zh-CN"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年</a:t>
            </a:r>
            <a:r>
              <a:rPr lang="en-US" altLang="zh-CN" sz="2600" kern="0" dirty="0">
                <a:solidFill>
                  <a:srgbClr val="000000"/>
                </a:solidFill>
                <a:effectLst/>
                <a:latin typeface="仿宋_GB2312" panose="02010609030101010101" pitchFamily="49" charset="-122"/>
                <a:ea typeface="等线" panose="02010600030101010101" pitchFamily="2" charset="-122"/>
                <a:cs typeface="Times New Roman" panose="02020603050405020304" pitchFamily="18" charset="0"/>
              </a:rPr>
              <a:t>12</a:t>
            </a:r>
            <a:r>
              <a:rPr lang="zh-CN"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月</a:t>
            </a:r>
            <a:r>
              <a:rPr lang="en-US" altLang="zh-CN" sz="2600" kern="0" dirty="0">
                <a:solidFill>
                  <a:srgbClr val="000000"/>
                </a:solidFill>
                <a:effectLst/>
                <a:latin typeface="仿宋_GB2312" panose="02010609030101010101" pitchFamily="49" charset="-122"/>
                <a:ea typeface="等线" panose="02010600030101010101" pitchFamily="2" charset="-122"/>
                <a:cs typeface="Times New Roman" panose="02020603050405020304" pitchFamily="18" charset="0"/>
              </a:rPr>
              <a:t>12</a:t>
            </a:r>
            <a:r>
              <a:rPr lang="zh-CN"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日起试行。</a:t>
            </a:r>
            <a:endParaRPr lang="zh-CN" altLang="zh-CN" sz="26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marL="0" indent="0" algn="ctr">
              <a:buNone/>
            </a:pPr>
            <a:r>
              <a:rPr lang="en-US" altLang="zh-CN" sz="6600" dirty="0"/>
              <a:t> </a:t>
            </a:r>
            <a:r>
              <a:rPr lang="zh-CN" altLang="en-US" sz="6600" dirty="0"/>
              <a:t>谢谢！</a:t>
            </a:r>
            <a:endParaRPr lang="zh-CN" alt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a:bodyPr>
          <a:lstStyle/>
          <a:p>
            <a:pPr marL="0" indent="0">
              <a:lnSpc>
                <a:spcPts val="2400"/>
              </a:lnSpc>
              <a:buNone/>
            </a:pPr>
            <a:r>
              <a:rPr lang="zh-CN" altLang="en-US"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四个章节，十七条，</a:t>
            </a:r>
            <a:r>
              <a:rPr lang="en-US"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2</a:t>
            </a:r>
            <a:r>
              <a:rPr lang="zh-CN" altLang="en-US"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个附件</a:t>
            </a:r>
            <a:endParaRPr lang="en-US"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endParaRPr>
          </a:p>
          <a:p>
            <a:pPr>
              <a:lnSpc>
                <a:spcPts val="2400"/>
              </a:lnSpc>
            </a:pPr>
            <a:r>
              <a:rPr lang="zh-CN"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第一章</a:t>
            </a:r>
            <a:r>
              <a:rPr lang="en-US"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  </a:t>
            </a:r>
            <a:r>
              <a:rPr lang="zh-CN"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总  则</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nSpc>
                <a:spcPts val="2400"/>
              </a:lnSpc>
            </a:pPr>
            <a:r>
              <a:rPr lang="zh-CN"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第二章 记分实施</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nSpc>
                <a:spcPts val="2400"/>
              </a:lnSpc>
            </a:pPr>
            <a:r>
              <a:rPr lang="zh-CN" altLang="zh-CN" sz="18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第三章 记分应用</a:t>
            </a:r>
            <a:endParaRPr lang="zh-CN" altLang="zh-CN" sz="1800" dirty="0">
              <a:effectLst/>
              <a:latin typeface="宋体" panose="02010600030101010101" pitchFamily="2" charset="-122"/>
              <a:ea typeface="宋体" panose="02010600030101010101" pitchFamily="2" charset="-122"/>
              <a:cs typeface="宋体" panose="02010600030101010101" pitchFamily="2" charset="-122"/>
            </a:endParaRPr>
          </a:p>
          <a:p>
            <a:pPr>
              <a:lnSpc>
                <a:spcPts val="2400"/>
              </a:lnSpc>
            </a:pPr>
            <a:r>
              <a:rPr lang="zh-CN"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第四章</a:t>
            </a:r>
            <a:r>
              <a:rPr lang="en-US"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  </a:t>
            </a:r>
            <a:r>
              <a:rPr lang="zh-CN"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附  则</a:t>
            </a:r>
            <a:endParaRPr lang="en-US" altLang="zh-CN" sz="18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endParaRPr>
          </a:p>
          <a:p>
            <a:pPr algn="l">
              <a:lnSpc>
                <a:spcPts val="2400"/>
              </a:lnSpc>
            </a:pPr>
            <a:r>
              <a:rPr lang="zh-CN" altLang="zh-CN" sz="18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附件：</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indent="409575" algn="l">
              <a:lnSpc>
                <a:spcPts val="2400"/>
              </a:lnSpc>
            </a:pPr>
            <a:r>
              <a:rPr lang="en-US" altLang="zh-CN" sz="1800" kern="0" dirty="0">
                <a:solidFill>
                  <a:srgbClr val="000000"/>
                </a:solidFill>
                <a:effectLst/>
                <a:latin typeface="仿宋_GB2312" panose="02010609030101010101" pitchFamily="49" charset="-122"/>
                <a:ea typeface="等线" panose="02010600030101010101" pitchFamily="2" charset="-122"/>
                <a:cs typeface="宋体" panose="02010600030101010101" pitchFamily="2" charset="-122"/>
              </a:rPr>
              <a:t>1</a:t>
            </a:r>
            <a:r>
              <a:rPr lang="zh-CN" altLang="zh-CN" sz="18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、杭州市拱墅区医师不良执业行为记分标准</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indent="409575" algn="l">
              <a:lnSpc>
                <a:spcPts val="2400"/>
              </a:lnSpc>
            </a:pPr>
            <a:r>
              <a:rPr lang="en-US" altLang="zh-CN" sz="1800" kern="0" dirty="0">
                <a:solidFill>
                  <a:srgbClr val="000000"/>
                </a:solidFill>
                <a:effectLst/>
                <a:latin typeface="仿宋_GB2312" panose="02010609030101010101" pitchFamily="49" charset="-122"/>
                <a:ea typeface="等线" panose="02010600030101010101" pitchFamily="2" charset="-122"/>
                <a:cs typeface="宋体" panose="02010600030101010101" pitchFamily="2" charset="-122"/>
              </a:rPr>
              <a:t>2</a:t>
            </a:r>
            <a:r>
              <a:rPr lang="zh-CN" altLang="zh-CN" sz="18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、医师不良执业行为记分通知书</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nSpc>
                <a:spcPts val="2400"/>
              </a:lnSpc>
            </a:pP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第一章</a:t>
            </a:r>
            <a:r>
              <a:rPr lang="en-US" altLang="zh-CN" sz="3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  </a:t>
            </a:r>
            <a:r>
              <a:rPr lang="zh-CN" altLang="zh-CN" sz="3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总  则</a:t>
            </a:r>
            <a:endParaRPr lang="zh-CN" altLang="en-US" sz="3600" dirty="0"/>
          </a:p>
        </p:txBody>
      </p:sp>
      <p:sp>
        <p:nvSpPr>
          <p:cNvPr id="3" name="内容占位符 2"/>
          <p:cNvSpPr>
            <a:spLocks noGrp="1"/>
          </p:cNvSpPr>
          <p:nvPr>
            <p:ph idx="1"/>
          </p:nvPr>
        </p:nvSpPr>
        <p:spPr/>
        <p:txBody>
          <a:bodyPr>
            <a:normAutofit lnSpcReduction="10000"/>
          </a:bodyPr>
          <a:lstStyle/>
          <a:p>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目的</a:t>
            </a:r>
            <a:r>
              <a:rPr lang="zh-CN" altLang="en-US"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为进一步规范医师执业行为，增强医师依法执业意识，完善医师不良执业行为记录在医师定期考核中的作用，保障医疗服务质量和医疗安全</a:t>
            </a:r>
            <a:r>
              <a:rPr lang="zh-CN" altLang="en-US"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endParaRPr lang="en-US"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endParaRPr>
          </a:p>
          <a:p>
            <a:r>
              <a:rPr lang="zh-CN" altLang="en-US"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依据：</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《中华人民共和国执业医师法》、《中华人民共和国中医药法》、</a:t>
            </a:r>
            <a:r>
              <a:rPr lang="zh-CN" altLang="zh-CN" sz="2600" dirty="0">
                <a:solidFill>
                  <a:srgbClr val="000000"/>
                </a:solidFill>
                <a:latin typeface="宋体" panose="02010600030101010101" pitchFamily="2" charset="-122"/>
                <a:ea typeface="仿宋_GB2312" panose="02010609030101010101" pitchFamily="49" charset="-122"/>
              </a:rPr>
              <a:t>《医师执业注册管理办法》、《医师定期考核管理办法》等</a:t>
            </a:r>
            <a:r>
              <a:rPr lang="zh-CN" altLang="en-US" sz="2600" dirty="0">
                <a:solidFill>
                  <a:srgbClr val="000000"/>
                </a:solidFill>
                <a:latin typeface="宋体" panose="02010600030101010101" pitchFamily="2" charset="-122"/>
                <a:ea typeface="仿宋_GB2312" panose="02010609030101010101" pitchFamily="49" charset="-122"/>
              </a:rPr>
              <a:t>。其中，</a:t>
            </a:r>
            <a:r>
              <a:rPr lang="zh-CN" altLang="zh-CN" sz="2600" dirty="0">
                <a:solidFill>
                  <a:srgbClr val="000000"/>
                </a:solidFill>
                <a:latin typeface="宋体" panose="02010600030101010101" pitchFamily="2" charset="-122"/>
                <a:ea typeface="仿宋_GB2312" panose="02010609030101010101" pitchFamily="49" charset="-122"/>
              </a:rPr>
              <a:t>《医师定期考核管理办法》第十九条规定，国家实行医师行为记录制度。医师行为记录分为良好行为记录和不良行为记录。良好行为记录应当包括医师在执业过程中受到的奖励、表彰、完成政府指令性任务、取得的技术成果等；不良行为记录应当包括因违反医疗卫生管理法规和诊疗规范常规受到的行政处罚、处分，以及发生的医疗事故等。医师行为记录作为医师考核的依据之一。</a:t>
            </a:r>
            <a:endParaRPr lang="zh-CN" altLang="zh-CN" sz="2600" dirty="0">
              <a:solidFill>
                <a:srgbClr val="000000"/>
              </a:solidFill>
              <a:latin typeface="宋体" panose="02010600030101010101" pitchFamily="2" charset="-122"/>
              <a:ea typeface="仿宋_GB2312" panose="02010609030101010101" pitchFamily="49" charset="-122"/>
            </a:endParaRPr>
          </a:p>
          <a:p>
            <a:endParaRPr lang="en-US" altLang="zh-CN" sz="2600" dirty="0">
              <a:solidFill>
                <a:srgbClr val="000000"/>
              </a:solidFill>
              <a:latin typeface="宋体" panose="02010600030101010101" pitchFamily="2" charset="-122"/>
              <a:ea typeface="仿宋_GB2312" panose="02010609030101010101" pitchFamily="49" charset="-122"/>
            </a:endParaRP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69848" y="1304925"/>
            <a:ext cx="10058400" cy="4867275"/>
          </a:xfrm>
        </p:spPr>
        <p:txBody>
          <a:bodyPr>
            <a:normAutofit/>
          </a:bodyPr>
          <a:lstStyle/>
          <a:p>
            <a:pPr indent="409575">
              <a:lnSpc>
                <a:spcPts val="2400"/>
              </a:lnSpc>
            </a:pPr>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适用范围</a:t>
            </a:r>
            <a:r>
              <a:rPr lang="zh-CN" altLang="en-US"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取得卫生行政部门核发的《医师执业证书》、《乡村医师执业证书》、《中医（专长）医师执业证书》、《港澳医师短期行医执业证书》、《台湾医师短期行医执业证书》，并在拱墅区区属医疗机构开展执业活动的执业医师、执业助理医师、中医专长医师。</a:t>
            </a:r>
            <a:endParaRPr lang="en-US"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endParaRPr>
          </a:p>
          <a:p>
            <a:pPr indent="409575">
              <a:lnSpc>
                <a:spcPts val="2400"/>
              </a:lnSpc>
            </a:pPr>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不良执业行为定义</a:t>
            </a:r>
            <a:r>
              <a:rPr lang="zh-CN" altLang="en-US"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本办法所称不良执业行为是指医师在执业活动中违反医师执业有关法律、法规、规章、标准、管理制度、诊疗规范以及医师职业道德等的行为。</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职责分工</a:t>
            </a:r>
            <a:r>
              <a:rPr lang="zh-CN" altLang="en-US"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区卫健局医政医管科、区医疗质量控制中心、区卫生监督所均负责对医师执业行为的监督检查，医政医管科及卫生监督所具体实施医师不良执业行为记分工作。不良执业行为记分信息系统、电子档案的日常管理和维护、记分结果的应用由医政医管科负责。</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第二章 记分实施</a:t>
            </a:r>
            <a:endParaRPr lang="zh-CN" altLang="en-US" sz="3600" dirty="0"/>
          </a:p>
        </p:txBody>
      </p:sp>
      <p:sp>
        <p:nvSpPr>
          <p:cNvPr id="3" name="内容占位符 2"/>
          <p:cNvSpPr>
            <a:spLocks noGrp="1"/>
          </p:cNvSpPr>
          <p:nvPr>
            <p:ph idx="1"/>
          </p:nvPr>
        </p:nvSpPr>
        <p:spPr/>
        <p:txBody>
          <a:bodyPr/>
          <a:lstStyle/>
          <a:p>
            <a:pPr indent="409575" algn="l">
              <a:lnSpc>
                <a:spcPts val="2400"/>
              </a:lnSpc>
            </a:pPr>
            <a:r>
              <a:rPr lang="zh-CN" altLang="zh-CN" sz="2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记分标准</a:t>
            </a:r>
            <a:r>
              <a:rPr lang="zh-CN" altLang="en-US" sz="2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a:t>
            </a:r>
            <a:endParaRPr lang="en-US" altLang="zh-CN" sz="2600" b="1"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endParaRPr>
          </a:p>
          <a:p>
            <a:pPr indent="0" algn="l">
              <a:lnSpc>
                <a:spcPts val="2400"/>
              </a:lnSpc>
              <a:buNone/>
            </a:pPr>
            <a:r>
              <a:rPr lang="en-US" altLang="zh-CN" sz="2600" b="1" kern="0" dirty="0">
                <a:solidFill>
                  <a:srgbClr val="000000"/>
                </a:solidFill>
                <a:latin typeface="等线" panose="02010600030101010101" pitchFamily="2" charset="-122"/>
                <a:ea typeface="仿宋_GB2312" panose="02010609030101010101" pitchFamily="49" charset="-122"/>
                <a:cs typeface="宋体" panose="02010600030101010101" pitchFamily="2" charset="-122"/>
              </a:rPr>
              <a:t>    </a:t>
            </a:r>
            <a:r>
              <a:rPr lang="zh-CN" altLang="zh-CN" sz="2600" kern="0" dirty="0">
                <a:solidFill>
                  <a:srgbClr val="000000"/>
                </a:solidFill>
                <a:effectLst/>
                <a:latin typeface="等线" panose="02010600030101010101" pitchFamily="2" charset="-122"/>
                <a:ea typeface="仿宋_GB2312" panose="02010609030101010101" pitchFamily="49" charset="-122"/>
                <a:cs typeface="宋体" panose="02010600030101010101" pitchFamily="2" charset="-122"/>
              </a:rPr>
              <a:t>对医师的不良执业行为采用记分的方式予以记录，依据情节、严重程度</a:t>
            </a:r>
            <a:r>
              <a:rPr lang="zh-CN" altLang="zh-CN" sz="2600" b="1" kern="0" dirty="0">
                <a:solidFill>
                  <a:srgbClr val="000000"/>
                </a:solidFill>
                <a:latin typeface="等线" panose="02010600030101010101" pitchFamily="2" charset="-122"/>
                <a:ea typeface="仿宋_GB2312" panose="02010609030101010101" pitchFamily="49" charset="-122"/>
              </a:rPr>
              <a:t>，分为</a:t>
            </a:r>
            <a:r>
              <a:rPr lang="en-US" altLang="zh-CN" sz="2600" b="1" kern="0" dirty="0">
                <a:solidFill>
                  <a:srgbClr val="000000"/>
                </a:solidFill>
                <a:latin typeface="等线" panose="02010600030101010101" pitchFamily="2" charset="-122"/>
                <a:ea typeface="仿宋_GB2312" panose="02010609030101010101" pitchFamily="49" charset="-122"/>
              </a:rPr>
              <a:t>2</a:t>
            </a:r>
            <a:r>
              <a:rPr lang="zh-CN" altLang="zh-CN" sz="2600" b="1" kern="0" dirty="0">
                <a:solidFill>
                  <a:srgbClr val="000000"/>
                </a:solidFill>
                <a:latin typeface="等线" panose="02010600030101010101" pitchFamily="2" charset="-122"/>
                <a:ea typeface="仿宋_GB2312" panose="02010609030101010101" pitchFamily="49" charset="-122"/>
              </a:rPr>
              <a:t>分、</a:t>
            </a:r>
            <a:r>
              <a:rPr lang="en-US" altLang="zh-CN" sz="2600" b="1" kern="0" dirty="0">
                <a:solidFill>
                  <a:srgbClr val="000000"/>
                </a:solidFill>
                <a:latin typeface="等线" panose="02010600030101010101" pitchFamily="2" charset="-122"/>
                <a:ea typeface="仿宋_GB2312" panose="02010609030101010101" pitchFamily="49" charset="-122"/>
              </a:rPr>
              <a:t>3</a:t>
            </a:r>
            <a:r>
              <a:rPr lang="zh-CN" altLang="zh-CN" sz="2600" b="1" kern="0" dirty="0">
                <a:solidFill>
                  <a:srgbClr val="000000"/>
                </a:solidFill>
                <a:latin typeface="等线" panose="02010600030101010101" pitchFamily="2" charset="-122"/>
                <a:ea typeface="仿宋_GB2312" panose="02010609030101010101" pitchFamily="49" charset="-122"/>
              </a:rPr>
              <a:t>分、</a:t>
            </a:r>
            <a:r>
              <a:rPr lang="en-US" altLang="zh-CN" sz="2600" b="1" kern="0" dirty="0">
                <a:solidFill>
                  <a:srgbClr val="000000"/>
                </a:solidFill>
                <a:latin typeface="等线" panose="02010600030101010101" pitchFamily="2" charset="-122"/>
                <a:ea typeface="仿宋_GB2312" panose="02010609030101010101" pitchFamily="49" charset="-122"/>
              </a:rPr>
              <a:t>4</a:t>
            </a:r>
            <a:r>
              <a:rPr lang="zh-CN" altLang="zh-CN" sz="2600" b="1" kern="0" dirty="0">
                <a:solidFill>
                  <a:srgbClr val="000000"/>
                </a:solidFill>
                <a:latin typeface="等线" panose="02010600030101010101" pitchFamily="2" charset="-122"/>
                <a:ea typeface="仿宋_GB2312" panose="02010609030101010101" pitchFamily="49" charset="-122"/>
              </a:rPr>
              <a:t>分、</a:t>
            </a:r>
            <a:r>
              <a:rPr lang="en-US" altLang="zh-CN" sz="2600" b="1" kern="0" dirty="0">
                <a:solidFill>
                  <a:srgbClr val="000000"/>
                </a:solidFill>
                <a:latin typeface="等线" panose="02010600030101010101" pitchFamily="2" charset="-122"/>
                <a:ea typeface="仿宋_GB2312" panose="02010609030101010101" pitchFamily="49" charset="-122"/>
              </a:rPr>
              <a:t>6</a:t>
            </a:r>
            <a:r>
              <a:rPr lang="zh-CN" altLang="zh-CN" sz="2600" b="1" kern="0" dirty="0">
                <a:solidFill>
                  <a:srgbClr val="000000"/>
                </a:solidFill>
                <a:latin typeface="等线" panose="02010600030101010101" pitchFamily="2" charset="-122"/>
                <a:ea typeface="仿宋_GB2312" panose="02010609030101010101" pitchFamily="49" charset="-122"/>
              </a:rPr>
              <a:t>分</a:t>
            </a:r>
            <a:r>
              <a:rPr lang="zh-CN" altLang="en-US" sz="2600" b="1" kern="0" dirty="0">
                <a:solidFill>
                  <a:srgbClr val="000000"/>
                </a:solidFill>
                <a:latin typeface="等线" panose="02010600030101010101" pitchFamily="2" charset="-122"/>
                <a:ea typeface="仿宋_GB2312" panose="02010609030101010101" pitchFamily="49" charset="-122"/>
              </a:rPr>
              <a:t>、</a:t>
            </a:r>
            <a:r>
              <a:rPr lang="en-US" altLang="zh-CN" sz="2600" b="1" kern="0" dirty="0">
                <a:solidFill>
                  <a:srgbClr val="000000"/>
                </a:solidFill>
                <a:latin typeface="等线" panose="02010600030101010101" pitchFamily="2" charset="-122"/>
                <a:ea typeface="仿宋_GB2312" panose="02010609030101010101" pitchFamily="49" charset="-122"/>
              </a:rPr>
              <a:t>12</a:t>
            </a:r>
            <a:r>
              <a:rPr lang="zh-CN" altLang="en-US" sz="2600" b="1" kern="0" dirty="0">
                <a:solidFill>
                  <a:srgbClr val="000000"/>
                </a:solidFill>
                <a:latin typeface="等线" panose="02010600030101010101" pitchFamily="2" charset="-122"/>
                <a:ea typeface="仿宋_GB2312" panose="02010609030101010101" pitchFamily="49" charset="-122"/>
              </a:rPr>
              <a:t>分</a:t>
            </a:r>
            <a:r>
              <a:rPr lang="zh-CN" altLang="zh-CN" sz="2600" b="1" kern="0" dirty="0">
                <a:solidFill>
                  <a:srgbClr val="000000"/>
                </a:solidFill>
                <a:latin typeface="等线" panose="02010600030101010101" pitchFamily="2" charset="-122"/>
                <a:ea typeface="仿宋_GB2312" panose="02010609030101010101" pitchFamily="49" charset="-122"/>
              </a:rPr>
              <a:t>等</a:t>
            </a:r>
            <a:r>
              <a:rPr lang="en-US" altLang="zh-CN" sz="2600" b="1" kern="0" dirty="0">
                <a:solidFill>
                  <a:srgbClr val="000000"/>
                </a:solidFill>
                <a:latin typeface="等线" panose="02010600030101010101" pitchFamily="2" charset="-122"/>
                <a:ea typeface="仿宋_GB2312" panose="02010609030101010101" pitchFamily="49" charset="-122"/>
              </a:rPr>
              <a:t>5</a:t>
            </a:r>
            <a:r>
              <a:rPr lang="zh-CN" altLang="zh-CN" sz="2600" b="1" kern="0" dirty="0">
                <a:solidFill>
                  <a:srgbClr val="000000"/>
                </a:solidFill>
                <a:latin typeface="等线" panose="02010600030101010101" pitchFamily="2" charset="-122"/>
                <a:ea typeface="仿宋_GB2312" panose="02010609030101010101" pitchFamily="49" charset="-122"/>
              </a:rPr>
              <a:t>种情形，记分标准详见附件</a:t>
            </a:r>
            <a:r>
              <a:rPr lang="en-US" altLang="zh-CN" sz="2600" b="1" kern="0" dirty="0">
                <a:solidFill>
                  <a:srgbClr val="000000"/>
                </a:solidFill>
                <a:latin typeface="等线" panose="02010600030101010101" pitchFamily="2" charset="-122"/>
                <a:ea typeface="仿宋_GB2312" panose="02010609030101010101" pitchFamily="49" charset="-122"/>
              </a:rPr>
              <a:t>1</a:t>
            </a:r>
            <a:r>
              <a:rPr lang="zh-CN" altLang="zh-CN" sz="2600" b="1" kern="0" dirty="0">
                <a:solidFill>
                  <a:srgbClr val="000000"/>
                </a:solidFill>
                <a:latin typeface="等线" panose="02010600030101010101" pitchFamily="2" charset="-122"/>
                <a:ea typeface="仿宋_GB2312" panose="02010609030101010101" pitchFamily="49" charset="-122"/>
              </a:rPr>
              <a:t>。</a:t>
            </a:r>
            <a:endParaRPr lang="en-US" altLang="zh-CN" sz="2600" b="1" kern="0" dirty="0">
              <a:solidFill>
                <a:srgbClr val="000000"/>
              </a:solidFill>
              <a:latin typeface="等线" panose="02010600030101010101" pitchFamily="2" charset="-122"/>
              <a:ea typeface="仿宋_GB2312" panose="02010609030101010101" pitchFamily="49" charset="-122"/>
            </a:endParaRPr>
          </a:p>
          <a:p>
            <a:pPr indent="409575" algn="l">
              <a:lnSpc>
                <a:spcPts val="2400"/>
              </a:lnSpc>
            </a:pPr>
            <a:r>
              <a:rPr lang="zh-CN" altLang="zh-CN" sz="2600" b="1" kern="0" dirty="0">
                <a:solidFill>
                  <a:srgbClr val="000000"/>
                </a:solidFill>
                <a:latin typeface="等线" panose="02010600030101010101" pitchFamily="2" charset="-122"/>
                <a:ea typeface="仿宋_GB2312" panose="02010609030101010101" pitchFamily="49" charset="-122"/>
              </a:rPr>
              <a:t>记分规则</a:t>
            </a:r>
            <a:r>
              <a:rPr lang="en-US" altLang="zh-CN" sz="2600" b="1" kern="0" dirty="0">
                <a:solidFill>
                  <a:srgbClr val="000000"/>
                </a:solidFill>
                <a:latin typeface="等线" panose="02010600030101010101" pitchFamily="2" charset="-122"/>
                <a:ea typeface="仿宋_GB2312" panose="02010609030101010101" pitchFamily="49" charset="-122"/>
              </a:rPr>
              <a:t>:</a:t>
            </a:r>
            <a:endParaRPr lang="zh-CN" altLang="zh-CN" sz="2600" b="1" kern="0" dirty="0">
              <a:solidFill>
                <a:srgbClr val="000000"/>
              </a:solidFill>
              <a:latin typeface="等线" panose="02010600030101010101" pitchFamily="2" charset="-122"/>
              <a:ea typeface="仿宋_GB2312" panose="02010609030101010101" pitchFamily="49" charset="-122"/>
            </a:endParaRPr>
          </a:p>
          <a:p>
            <a:pPr indent="0">
              <a:lnSpc>
                <a:spcPts val="2400"/>
              </a:lnSpc>
              <a:buNone/>
            </a:pPr>
            <a:r>
              <a:rPr lang="en-US" altLang="zh-CN" sz="2600" b="1" kern="0" dirty="0">
                <a:solidFill>
                  <a:srgbClr val="000000"/>
                </a:solidFill>
                <a:latin typeface="等线" panose="02010600030101010101" pitchFamily="2" charset="-122"/>
                <a:ea typeface="仿宋_GB2312" panose="02010609030101010101" pitchFamily="49" charset="-122"/>
              </a:rPr>
              <a:t>     </a:t>
            </a:r>
            <a:r>
              <a:rPr lang="zh-CN" altLang="zh-CN" sz="2600" b="1" kern="0" dirty="0">
                <a:solidFill>
                  <a:srgbClr val="000000"/>
                </a:solidFill>
                <a:latin typeface="等线" panose="02010600030101010101" pitchFamily="2" charset="-122"/>
                <a:ea typeface="仿宋_GB2312" panose="02010609030101010101" pitchFamily="49" charset="-122"/>
              </a:rPr>
              <a:t>在同一次监督检查中发现医师多次违反同一种记分情形的</a:t>
            </a:r>
            <a:r>
              <a:rPr lang="en-US" altLang="zh-CN" sz="2600" b="1" kern="0" dirty="0">
                <a:solidFill>
                  <a:srgbClr val="000000"/>
                </a:solidFill>
                <a:latin typeface="等线" panose="02010600030101010101" pitchFamily="2" charset="-122"/>
                <a:ea typeface="仿宋_GB2312" panose="02010609030101010101" pitchFamily="49" charset="-122"/>
              </a:rPr>
              <a:t>,</a:t>
            </a:r>
            <a:r>
              <a:rPr lang="zh-CN" altLang="zh-CN" sz="2600" b="1" kern="0" dirty="0">
                <a:solidFill>
                  <a:srgbClr val="000000"/>
                </a:solidFill>
                <a:latin typeface="等线" panose="02010600030101010101" pitchFamily="2" charset="-122"/>
                <a:ea typeface="仿宋_GB2312" panose="02010609030101010101" pitchFamily="49" charset="-122"/>
              </a:rPr>
              <a:t>按发生一次不良执业行为予以记分。</a:t>
            </a:r>
            <a:endParaRPr lang="zh-CN" altLang="zh-CN" sz="2600" b="1" kern="0" dirty="0">
              <a:solidFill>
                <a:srgbClr val="000000"/>
              </a:solidFill>
              <a:latin typeface="等线" panose="02010600030101010101" pitchFamily="2" charset="-122"/>
              <a:ea typeface="仿宋_GB2312" panose="02010609030101010101" pitchFamily="49" charset="-122"/>
            </a:endParaRPr>
          </a:p>
          <a:p>
            <a:pPr indent="0">
              <a:lnSpc>
                <a:spcPts val="2400"/>
              </a:lnSpc>
              <a:buNone/>
            </a:pPr>
            <a:r>
              <a:rPr lang="en-US" altLang="zh-CN" sz="2600" b="1" kern="0" dirty="0">
                <a:solidFill>
                  <a:srgbClr val="000000"/>
                </a:solidFill>
                <a:latin typeface="等线" panose="02010600030101010101" pitchFamily="2" charset="-122"/>
                <a:ea typeface="仿宋_GB2312" panose="02010609030101010101" pitchFamily="49" charset="-122"/>
              </a:rPr>
              <a:t>     </a:t>
            </a:r>
            <a:r>
              <a:rPr lang="zh-CN" altLang="zh-CN" sz="2600" b="1" kern="0" dirty="0">
                <a:solidFill>
                  <a:srgbClr val="000000"/>
                </a:solidFill>
                <a:latin typeface="等线" panose="02010600030101010101" pitchFamily="2" charset="-122"/>
                <a:ea typeface="仿宋_GB2312" panose="02010609030101010101" pitchFamily="49" charset="-122"/>
              </a:rPr>
              <a:t>在同一次监督检查中发现医师不良执业行为涉及多种记分情形的，按记分分值高的情形予以记分。</a:t>
            </a:r>
            <a:endParaRPr lang="zh-CN" altLang="zh-CN" sz="2600" b="1" kern="0" dirty="0">
              <a:solidFill>
                <a:srgbClr val="000000"/>
              </a:solidFill>
              <a:latin typeface="等线" panose="02010600030101010101" pitchFamily="2" charset="-122"/>
              <a:ea typeface="仿宋_GB2312" panose="02010609030101010101" pitchFamily="49" charset="-122"/>
            </a:endParaRPr>
          </a:p>
          <a:p>
            <a:pPr indent="409575" algn="l">
              <a:lnSpc>
                <a:spcPts val="2400"/>
              </a:lnSpc>
            </a:pPr>
            <a:endParaRPr lang="zh-CN" altLang="zh-CN" sz="26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6800" y="409573"/>
            <a:ext cx="10058400" cy="486918"/>
          </a:xfrm>
        </p:spPr>
        <p:txBody>
          <a:bodyPr/>
          <a:lstStyle/>
          <a:p>
            <a:pPr algn="ctr"/>
            <a:r>
              <a:rPr lang="zh-CN" altLang="zh-CN" sz="1800" kern="100" dirty="0">
                <a:effectLst/>
                <a:latin typeface="等线" panose="02010600030101010101" pitchFamily="2" charset="-122"/>
                <a:ea typeface="黑体" panose="02010609060101010101" pitchFamily="49" charset="-122"/>
                <a:cs typeface="Times New Roman" panose="02020603050405020304" pitchFamily="18" charset="0"/>
              </a:rPr>
              <a:t>杭州市拱墅区医师不良执业行为记分标准</a:t>
            </a:r>
            <a:endParaRPr lang="zh-CN" altLang="en-US" dirty="0"/>
          </a:p>
        </p:txBody>
      </p:sp>
      <p:graphicFrame>
        <p:nvGraphicFramePr>
          <p:cNvPr id="5" name="内容占位符 4"/>
          <p:cNvGraphicFramePr>
            <a:graphicFrameLocks noGrp="1"/>
          </p:cNvGraphicFramePr>
          <p:nvPr>
            <p:ph idx="1"/>
          </p:nvPr>
        </p:nvGraphicFramePr>
        <p:xfrm>
          <a:off x="552892" y="1052622"/>
          <a:ext cx="11036596" cy="5263115"/>
        </p:xfrm>
        <a:graphic>
          <a:graphicData uri="http://schemas.openxmlformats.org/drawingml/2006/table">
            <a:tbl>
              <a:tblPr firstRow="1" firstCol="1" bandRow="1">
                <a:tableStyleId>{5C22544A-7EE6-4342-B048-85BDC9FD1C3A}</a:tableStyleId>
              </a:tblPr>
              <a:tblGrid>
                <a:gridCol w="635709"/>
                <a:gridCol w="4882589"/>
                <a:gridCol w="4882589"/>
                <a:gridCol w="635709"/>
              </a:tblGrid>
              <a:tr h="599031">
                <a:tc>
                  <a:txBody>
                    <a:bodyPr/>
                    <a:lstStyle/>
                    <a:p>
                      <a:pPr algn="ctr">
                        <a:spcAft>
                          <a:spcPts val="0"/>
                        </a:spcAft>
                      </a:pPr>
                      <a:r>
                        <a:rPr lang="zh-CN" sz="1200" kern="0">
                          <a:effectLst/>
                        </a:rPr>
                        <a:t>序号</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不良执业行为</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法律依据</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记分分值</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599031">
                <a:tc>
                  <a:txBody>
                    <a:bodyPr/>
                    <a:lstStyle/>
                    <a:p>
                      <a:pPr algn="ctr">
                        <a:spcAft>
                          <a:spcPts val="0"/>
                        </a:spcAft>
                      </a:pPr>
                      <a:r>
                        <a:rPr lang="en-US" sz="1200" kern="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医疗机构发生一、二级医疗事故</a:t>
                      </a:r>
                      <a:r>
                        <a:rPr lang="en-US" sz="1200" kern="0">
                          <a:effectLst/>
                        </a:rPr>
                        <a:t>(</a:t>
                      </a:r>
                      <a:r>
                        <a:rPr lang="zh-CN" sz="1200" kern="0">
                          <a:effectLst/>
                        </a:rPr>
                        <a:t>损害</a:t>
                      </a:r>
                      <a:r>
                        <a:rPr lang="en-US" sz="1200" kern="0">
                          <a:effectLst/>
                        </a:rPr>
                        <a:t>),</a:t>
                      </a:r>
                      <a:r>
                        <a:rPr lang="zh-CN" sz="1200" kern="0">
                          <a:effectLst/>
                        </a:rPr>
                        <a:t>承担主要或完全责任</a:t>
                      </a:r>
                      <a:r>
                        <a:rPr lang="en-US" sz="1200" kern="0">
                          <a:effectLst/>
                        </a:rPr>
                        <a:t>,</a:t>
                      </a:r>
                      <a:r>
                        <a:rPr lang="zh-CN" sz="1200" kern="0">
                          <a:effectLst/>
                        </a:rPr>
                        <a:t>事件中承担主要责任的医师</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《医疗事故处理条例》第四条、五十五条，《中华人民共和国执业医师法》第三十七条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12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599031">
                <a:tc>
                  <a:txBody>
                    <a:bodyPr/>
                    <a:lstStyle/>
                    <a:p>
                      <a:pPr algn="ctr">
                        <a:spcAft>
                          <a:spcPts val="0"/>
                        </a:spcAft>
                      </a:pPr>
                      <a:r>
                        <a:rPr lang="en-US" sz="1200" kern="0">
                          <a:effectLst/>
                        </a:rPr>
                        <a:t>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出借、出租、抵押、转让、涂改、毁损《医师执业证书》</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《医师执业注册管理办法》第十六条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599031">
                <a:tc>
                  <a:txBody>
                    <a:bodyPr/>
                    <a:lstStyle/>
                    <a:p>
                      <a:pPr algn="ctr">
                        <a:spcAft>
                          <a:spcPts val="0"/>
                        </a:spcAft>
                      </a:pPr>
                      <a:r>
                        <a:rPr lang="en-US" sz="1200" kern="0">
                          <a:effectLst/>
                        </a:rPr>
                        <a:t>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利用职务之便，索取、非法收受患者财物或者牟取其他不正当利益。</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《中华人民共和国执业医师法》第二十七条、三十七条，《中华人民共和国基本医疗卫生与健康促进法》第一百零二条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12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599031">
                <a:tc>
                  <a:txBody>
                    <a:bodyPr/>
                    <a:lstStyle/>
                    <a:p>
                      <a:pPr algn="ctr">
                        <a:spcAft>
                          <a:spcPts val="0"/>
                        </a:spcAft>
                      </a:pPr>
                      <a:r>
                        <a:rPr lang="en-US" sz="1200" kern="0">
                          <a:effectLst/>
                        </a:rPr>
                        <a:t>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医疗机构发生三、四级医疗事故</a:t>
                      </a:r>
                      <a:r>
                        <a:rPr lang="en-US" sz="1200" kern="0">
                          <a:effectLst/>
                        </a:rPr>
                        <a:t>(</a:t>
                      </a:r>
                      <a:r>
                        <a:rPr lang="zh-CN" sz="1200" kern="0">
                          <a:effectLst/>
                        </a:rPr>
                        <a:t>损害</a:t>
                      </a:r>
                      <a:r>
                        <a:rPr lang="en-US" sz="1200" kern="0">
                          <a:effectLst/>
                        </a:rPr>
                        <a:t>),</a:t>
                      </a:r>
                      <a:r>
                        <a:rPr lang="zh-CN" sz="1200" kern="0">
                          <a:effectLst/>
                        </a:rPr>
                        <a:t>承担主要或完全责任</a:t>
                      </a:r>
                      <a:r>
                        <a:rPr lang="en-US" sz="1200" kern="0">
                          <a:effectLst/>
                        </a:rPr>
                        <a:t>,</a:t>
                      </a:r>
                      <a:r>
                        <a:rPr lang="zh-CN" sz="1200" kern="0">
                          <a:effectLst/>
                        </a:rPr>
                        <a:t>事件中承担主要责任的医师</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《医疗事故处理条例》第四条、五十五条，《中华人民共和国执业医师法》第三十七条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599031">
                <a:tc>
                  <a:txBody>
                    <a:bodyPr/>
                    <a:lstStyle/>
                    <a:p>
                      <a:pPr algn="ctr">
                        <a:spcAft>
                          <a:spcPts val="0"/>
                        </a:spcAft>
                      </a:pPr>
                      <a:r>
                        <a:rPr lang="en-US" sz="1200" kern="0">
                          <a:effectLst/>
                        </a:rPr>
                        <a:t>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篡改、隐匿、伪造或者销毁医学文书及有关资料</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《中华人民共和国执业医师法》第二十三条，《医疗纠纷预防和处理条例》第十五条、四十五条</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599031">
                <a:tc>
                  <a:txBody>
                    <a:bodyPr/>
                    <a:lstStyle/>
                    <a:p>
                      <a:pPr algn="ctr">
                        <a:spcAft>
                          <a:spcPts val="0"/>
                        </a:spcAft>
                      </a:pPr>
                      <a:r>
                        <a:rPr lang="en-US" sz="1200" kern="0">
                          <a:effectLst/>
                        </a:rPr>
                        <a:t>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将未通过技术评估和伦理审查的医疗新技术应用于临床</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《医疗纠纷预防和处理条例》第十一条、四十六条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1069898">
                <a:tc>
                  <a:txBody>
                    <a:bodyPr/>
                    <a:lstStyle/>
                    <a:p>
                      <a:pPr algn="ctr">
                        <a:spcAft>
                          <a:spcPts val="0"/>
                        </a:spcAft>
                      </a:pPr>
                      <a:r>
                        <a:rPr lang="en-US" sz="1200" kern="0">
                          <a:effectLst/>
                        </a:rPr>
                        <a:t>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未取得母婴保健技术资格或超出批准范围开展母婴保健技术服务，或非法为他人施行计划生育手术，利用超声技术和其他技术手段为他人进行非医学需要的胎儿性别鉴定或者选择性别的人工终止妊娠的</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《中华人民共和国母婴保健法》第三十三条、三十五条，《中华人民共和国人口与计划生育法》第三十五条、三十六条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dirty="0">
                          <a:effectLst/>
                        </a:rPr>
                        <a:t>4</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6" name="内容占位符 5"/>
          <p:cNvGraphicFramePr>
            <a:graphicFrameLocks noGrp="1"/>
          </p:cNvGraphicFramePr>
          <p:nvPr>
            <p:ph idx="1"/>
          </p:nvPr>
        </p:nvGraphicFramePr>
        <p:xfrm>
          <a:off x="701749" y="669851"/>
          <a:ext cx="10823944" cy="5603357"/>
        </p:xfrm>
        <a:graphic>
          <a:graphicData uri="http://schemas.openxmlformats.org/drawingml/2006/table">
            <a:tbl>
              <a:tblPr firstRow="1" firstCol="1" bandRow="1">
                <a:tableStyleId>{5C22544A-7EE6-4342-B048-85BDC9FD1C3A}</a:tableStyleId>
              </a:tblPr>
              <a:tblGrid>
                <a:gridCol w="623460"/>
                <a:gridCol w="4788512"/>
                <a:gridCol w="4788512"/>
                <a:gridCol w="623460"/>
              </a:tblGrid>
              <a:tr h="907120">
                <a:tc>
                  <a:txBody>
                    <a:bodyPr/>
                    <a:lstStyle/>
                    <a:p>
                      <a:pPr algn="ctr">
                        <a:spcAft>
                          <a:spcPts val="0"/>
                        </a:spcAft>
                      </a:pPr>
                      <a:r>
                        <a:rPr lang="en-US" sz="1200" kern="0" dirty="0">
                          <a:effectLst/>
                        </a:rPr>
                        <a:t>8</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未经亲自诊查、调查，签署有关医学证明文件；未按照规定及时填写医学文书；出具与自己执业范围无关或者与执业类别不相符的医学证明文件。</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《中华人民共和国执业医师法》第二十三条，《医疗纠纷预防和处理条例》第十五条、四十五条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1055157">
                <a:tc>
                  <a:txBody>
                    <a:bodyPr/>
                    <a:lstStyle/>
                    <a:p>
                      <a:pPr algn="ctr">
                        <a:spcAft>
                          <a:spcPts val="0"/>
                        </a:spcAft>
                      </a:pPr>
                      <a:r>
                        <a:rPr lang="en-US" sz="1200" kern="0">
                          <a:effectLst/>
                        </a:rPr>
                        <a:t>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在诊疗活动中不以患者为中心，无人文关怀，不遵守医疗卫生法律、法规、规章和诊疗相关规范、常规，不恪守职业道德。</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《医疗纠纷预防和处理条例》第九条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907120">
                <a:tc>
                  <a:txBody>
                    <a:bodyPr/>
                    <a:lstStyle/>
                    <a:p>
                      <a:pPr algn="ctr">
                        <a:spcAft>
                          <a:spcPts val="0"/>
                        </a:spcAft>
                      </a:pPr>
                      <a:r>
                        <a:rPr lang="en-US" sz="1200" kern="0">
                          <a:effectLst/>
                        </a:rPr>
                        <a:t>10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未按规定告知患者病情、医疗措施、医疗风险、替代医疗方案等；在开展医学研究或提供医疗卫生服务过程中未按照规定履行告知义务或者违反医学伦理规范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《医疗纠纷预防和处理条例》第十三条、四十七条，《医疗质量管理办法》第四十五条，《中华人民共和国基本医疗卫生与健康促进法》第一百零二条</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1149649">
                <a:tc>
                  <a:txBody>
                    <a:bodyPr/>
                    <a:lstStyle/>
                    <a:p>
                      <a:pPr algn="ctr">
                        <a:spcAft>
                          <a:spcPts val="0"/>
                        </a:spcAft>
                      </a:pPr>
                      <a:r>
                        <a:rPr lang="en-US" sz="1200" kern="0">
                          <a:effectLst/>
                        </a:rPr>
                        <a:t>11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违规开展禁止或者限制临床应用的医疗技术；使用未经批准使用的药品、消毒药剂和医疗器械；不按规定使用麻醉药品、医疗用毒性药品、精神药品和放射性药品</a:t>
                      </a:r>
                      <a:r>
                        <a:rPr lang="en-US" sz="1200" kern="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《医疗质量管理办法》第四十五条，《中华人民共和国执业医师法》第二十五条、第三十七条</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677191">
                <a:tc>
                  <a:txBody>
                    <a:bodyPr/>
                    <a:lstStyle/>
                    <a:p>
                      <a:pPr algn="ctr">
                        <a:spcAft>
                          <a:spcPts val="0"/>
                        </a:spcAft>
                      </a:pPr>
                      <a:r>
                        <a:rPr lang="en-US" sz="1200" kern="0">
                          <a:effectLst/>
                        </a:rPr>
                        <a:t>12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医疗机构发生一、二级医疗损害</a:t>
                      </a:r>
                      <a:r>
                        <a:rPr lang="en-US" sz="1200" kern="0">
                          <a:effectLst/>
                        </a:rPr>
                        <a:t>,</a:t>
                      </a:r>
                      <a:r>
                        <a:rPr lang="zh-CN" sz="1200" kern="0">
                          <a:effectLst/>
                        </a:rPr>
                        <a:t>承担对等责任</a:t>
                      </a:r>
                      <a:r>
                        <a:rPr lang="en-US" sz="1200" kern="0">
                          <a:effectLst/>
                        </a:rPr>
                        <a:t>,</a:t>
                      </a:r>
                      <a:r>
                        <a:rPr lang="zh-CN" sz="1200" kern="0">
                          <a:effectLst/>
                        </a:rPr>
                        <a:t>事件中承担主要责任的医师</a:t>
                      </a:r>
                      <a:r>
                        <a:rPr lang="en-US" sz="1200" kern="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《医疗事故处理条例》第四条、五十五条，《中华人民共和国执业医师法》第三十七条</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907120">
                <a:tc>
                  <a:txBody>
                    <a:bodyPr/>
                    <a:lstStyle/>
                    <a:p>
                      <a:pPr algn="ctr">
                        <a:spcAft>
                          <a:spcPts val="0"/>
                        </a:spcAft>
                      </a:pPr>
                      <a:r>
                        <a:rPr lang="en-US" sz="1200" kern="0">
                          <a:effectLst/>
                        </a:rPr>
                        <a:t>13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泄漏患者隐私</a:t>
                      </a:r>
                      <a:r>
                        <a:rPr lang="en-US" sz="1200" kern="0">
                          <a:effectLst/>
                        </a:rPr>
                        <a:t>,</a:t>
                      </a:r>
                      <a:r>
                        <a:rPr lang="zh-CN" sz="1200" kern="0">
                          <a:effectLst/>
                        </a:rPr>
                        <a:t>造成严重后果；故意泄漏传染病人、病原携带者、疑似传染病病人、密切接触者涉及个人隐私的有关信息、资料</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《中华人民共和国执业医师法》第二十二条、第三十七条，《中华人民共和国传染病防治法》第六十八条</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dirty="0">
                          <a:effectLst/>
                        </a:rPr>
                        <a:t>12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6" name="内容占位符 5"/>
          <p:cNvGraphicFramePr>
            <a:graphicFrameLocks noGrp="1"/>
          </p:cNvGraphicFramePr>
          <p:nvPr>
            <p:ph idx="1"/>
          </p:nvPr>
        </p:nvGraphicFramePr>
        <p:xfrm>
          <a:off x="637953" y="839973"/>
          <a:ext cx="10855842" cy="5533396"/>
        </p:xfrm>
        <a:graphic>
          <a:graphicData uri="http://schemas.openxmlformats.org/drawingml/2006/table">
            <a:tbl>
              <a:tblPr firstRow="1" firstCol="1" bandRow="1">
                <a:tableStyleId>{5C22544A-7EE6-4342-B048-85BDC9FD1C3A}</a:tableStyleId>
              </a:tblPr>
              <a:tblGrid>
                <a:gridCol w="625296"/>
                <a:gridCol w="4802625"/>
                <a:gridCol w="4802625"/>
                <a:gridCol w="625296"/>
              </a:tblGrid>
              <a:tr h="732111">
                <a:tc>
                  <a:txBody>
                    <a:bodyPr/>
                    <a:lstStyle/>
                    <a:p>
                      <a:pPr algn="ctr">
                        <a:spcAft>
                          <a:spcPts val="0"/>
                        </a:spcAft>
                      </a:pPr>
                      <a:r>
                        <a:rPr lang="en-US" sz="1200" kern="0">
                          <a:effectLst/>
                        </a:rPr>
                        <a:t>14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发生医疗事故、传染病疫情、职业病、患者涉嫌伤害事件或者非正常死亡，未按规定及时报告</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《中华人民共和国执业医师法》第二十九条、三十七条，《中华人民共和国职业病防治法》第五十条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732111">
                <a:tc>
                  <a:txBody>
                    <a:bodyPr/>
                    <a:lstStyle/>
                    <a:p>
                      <a:pPr algn="ctr">
                        <a:spcAft>
                          <a:spcPts val="0"/>
                        </a:spcAft>
                      </a:pPr>
                      <a:r>
                        <a:rPr lang="en-US" sz="1200" kern="0">
                          <a:effectLst/>
                        </a:rPr>
                        <a:t>15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r>
                        <a:rPr lang="zh-CN" sz="1000">
                          <a:effectLst/>
                        </a:rPr>
                        <a:t>未经所在机构或者卫生行政部门批准，擅自在注册地点以外的医疗、预防、保健机构进行执业活动的；跨执业类别进行执业活动的</a:t>
                      </a:r>
                      <a:endParaRPr lang="zh-CN" sz="10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《中华人民共和国执业医师法》第十四条、第三十条，《医师执业注册管理办法》第八条、第十条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12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1089653">
                <a:tc>
                  <a:txBody>
                    <a:bodyPr/>
                    <a:lstStyle/>
                    <a:p>
                      <a:pPr algn="ctr">
                        <a:spcAft>
                          <a:spcPts val="0"/>
                        </a:spcAft>
                      </a:pPr>
                      <a:r>
                        <a:rPr lang="en-US" sz="1200" kern="0">
                          <a:effectLst/>
                        </a:rPr>
                        <a:t>16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不具备主诊医师条件的执业医师独立从事医疗美容临床技术服务工作</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《医疗美容服务管理办法》第十二条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732111">
                <a:tc>
                  <a:txBody>
                    <a:bodyPr/>
                    <a:lstStyle/>
                    <a:p>
                      <a:pPr algn="ctr">
                        <a:spcAft>
                          <a:spcPts val="0"/>
                        </a:spcAft>
                      </a:pPr>
                      <a:r>
                        <a:rPr lang="en-US" sz="1200" kern="0">
                          <a:effectLst/>
                        </a:rPr>
                        <a:t>17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dirty="0">
                          <a:effectLst/>
                        </a:rPr>
                        <a:t>未按规定填写、保管病历资料，或者未按规定补记抢救病历</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《医疗纠纷预防和处理条例》第十一条、四十六条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732111">
                <a:tc>
                  <a:txBody>
                    <a:bodyPr/>
                    <a:lstStyle/>
                    <a:p>
                      <a:pPr algn="ctr">
                        <a:spcAft>
                          <a:spcPts val="0"/>
                        </a:spcAft>
                      </a:pPr>
                      <a:r>
                        <a:rPr lang="en-US" sz="1200" kern="0">
                          <a:effectLst/>
                        </a:rPr>
                        <a:t>18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未取得处方权或者被取消处方权后开具药品处方；未按照本办法规定开具药品处方的</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《处方管理办法》第五十七条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732111">
                <a:tc>
                  <a:txBody>
                    <a:bodyPr/>
                    <a:lstStyle/>
                    <a:p>
                      <a:pPr algn="ctr">
                        <a:spcAft>
                          <a:spcPts val="0"/>
                        </a:spcAft>
                      </a:pPr>
                      <a:r>
                        <a:rPr lang="en-US" sz="1200" kern="0">
                          <a:effectLst/>
                        </a:rPr>
                        <a:t>19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医疗机构发生一、二级医疗事故或三、四级医疗事故</a:t>
                      </a:r>
                      <a:r>
                        <a:rPr lang="en-US" sz="1200" kern="0">
                          <a:effectLst/>
                        </a:rPr>
                        <a:t>(</a:t>
                      </a:r>
                      <a:r>
                        <a:rPr lang="zh-CN" sz="1200" kern="0">
                          <a:effectLst/>
                        </a:rPr>
                        <a:t>损害</a:t>
                      </a:r>
                      <a:r>
                        <a:rPr lang="en-US" sz="1200" kern="0">
                          <a:effectLst/>
                        </a:rPr>
                        <a:t>),</a:t>
                      </a:r>
                      <a:r>
                        <a:rPr lang="zh-CN" sz="1200" kern="0">
                          <a:effectLst/>
                        </a:rPr>
                        <a:t>承担次要责任</a:t>
                      </a:r>
                      <a:r>
                        <a:rPr lang="en-US" sz="1200" kern="0">
                          <a:effectLst/>
                        </a:rPr>
                        <a:t>,</a:t>
                      </a:r>
                      <a:r>
                        <a:rPr lang="zh-CN" sz="1200" kern="0">
                          <a:effectLst/>
                        </a:rPr>
                        <a:t>事件中承担主要责任的医师</a:t>
                      </a:r>
                      <a:r>
                        <a:rPr lang="en-US" sz="1200" kern="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《医疗事故处理条例》第四条、五十五条，《中华人民共和国执业医师法》第三十七条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a:effectLst/>
                        </a:rPr>
                        <a:t>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r h="783188">
                <a:tc>
                  <a:txBody>
                    <a:bodyPr/>
                    <a:lstStyle/>
                    <a:p>
                      <a:pPr algn="ctr">
                        <a:spcAft>
                          <a:spcPts val="0"/>
                        </a:spcAft>
                      </a:pPr>
                      <a:r>
                        <a:rPr lang="en-US" sz="1200" kern="0">
                          <a:effectLst/>
                        </a:rPr>
                        <a:t>20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违反抗菌药物使用原则或者未合理应用抗菌药物</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200" kern="0">
                          <a:effectLst/>
                        </a:rPr>
                        <a:t>《抗菌药物临床应用管理办法》第五十二条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200" kern="0" dirty="0">
                          <a:effectLst/>
                        </a:rPr>
                        <a: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10000"/>
          </a:bodyPr>
          <a:lstStyle/>
          <a:p>
            <a:pPr indent="409575">
              <a:lnSpc>
                <a:spcPts val="2400"/>
              </a:lnSpc>
            </a:pPr>
            <a:r>
              <a:rPr lang="zh-CN"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分工安排</a:t>
            </a:r>
            <a:r>
              <a:rPr lang="en-US" altLang="zh-CN" sz="2600" b="1"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局医政医管科、区质控中心、区卫生监督所在对医疗机构的质控检查或监督检查过程中，发现医师有不良执业行为的，应当制作检查笔录，并固定相应证据材料。</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涉及不良执业行为记分的，区质控中心应及时将检查相关材料移交局医政医管科；不涉及行政处罚的，由局医政医管科调查核实后，予以记分；涉及行政处罚的，由局医政医管科移交区卫生监督所进行处罚并记分。</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pPr indent="409575">
              <a:lnSpc>
                <a:spcPts val="2400"/>
              </a:lnSpc>
            </a:pPr>
            <a:r>
              <a:rPr lang="zh-CN" altLang="zh-CN" sz="2600" dirty="0">
                <a:solidFill>
                  <a:srgbClr val="000000"/>
                </a:solidFill>
                <a:effectLst/>
                <a:latin typeface="宋体" panose="02010600030101010101" pitchFamily="2" charset="-122"/>
                <a:ea typeface="仿宋_GB2312" panose="02010609030101010101" pitchFamily="49" charset="-122"/>
                <a:cs typeface="宋体" panose="02010600030101010101" pitchFamily="2" charset="-122"/>
              </a:rPr>
              <a:t>医师的不良执业行为受到医保以及其他行政部门行政处罚、处理、记分的，卫生行政部门在收到医保以及其他行政机关的行政处罚决定书、通报、记分通知之后，应根据卫生法律法规进行监督调查，并按照本办法规定的记分情形给予记分。</a:t>
            </a:r>
            <a:endParaRPr lang="zh-CN" altLang="zh-CN" sz="2600" dirty="0">
              <a:effectLst/>
              <a:latin typeface="宋体" panose="02010600030101010101" pitchFamily="2" charset="-122"/>
              <a:ea typeface="宋体" panose="02010600030101010101" pitchFamily="2" charset="-122"/>
              <a:cs typeface="宋体" panose="02010600030101010101" pitchFamily="2" charset="-122"/>
            </a:endParaRPr>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木材纹理">
  <a:themeElements>
    <a:clrScheme name="木材纹理">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木材纹理">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材纹理">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木材纹理</Template>
  <TotalTime>0</TotalTime>
  <Words>4073</Words>
  <Application>WPS 演示</Application>
  <PresentationFormat>宽屏</PresentationFormat>
  <Paragraphs>253</Paragraphs>
  <Slides>16</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16</vt:i4>
      </vt:variant>
    </vt:vector>
  </HeadingPairs>
  <TitlesOfParts>
    <vt:vector size="32" baseType="lpstr">
      <vt:lpstr>Arial</vt:lpstr>
      <vt:lpstr>宋体</vt:lpstr>
      <vt:lpstr>Wingdings</vt:lpstr>
      <vt:lpstr>华文细黑</vt:lpstr>
      <vt:lpstr>等线</vt:lpstr>
      <vt:lpstr>仿宋_GB2312</vt:lpstr>
      <vt:lpstr>Times New Roman</vt:lpstr>
      <vt:lpstr>黑体</vt:lpstr>
      <vt:lpstr>Calibri</vt:lpstr>
      <vt:lpstr>方正姚体</vt:lpstr>
      <vt:lpstr>Rockwell Condensed</vt:lpstr>
      <vt:lpstr>Segoe Print</vt:lpstr>
      <vt:lpstr>Rockwell</vt:lpstr>
      <vt:lpstr>微软雅黑</vt:lpstr>
      <vt:lpstr>Arial Unicode MS</vt:lpstr>
      <vt:lpstr>木材纹理</vt:lpstr>
      <vt:lpstr>《杭州市拱墅区医师不良执业记分管理办法（试行）》政策解读</vt:lpstr>
      <vt:lpstr>PowerPoint 演示文稿</vt:lpstr>
      <vt:lpstr>第一章  总  则</vt:lpstr>
      <vt:lpstr>PowerPoint 演示文稿</vt:lpstr>
      <vt:lpstr>第二章 记分实施</vt:lpstr>
      <vt:lpstr>杭州市拱墅区医师不良执业行为记分标准</vt:lpstr>
      <vt:lpstr>PowerPoint 演示文稿</vt:lpstr>
      <vt:lpstr>PowerPoint 演示文稿</vt:lpstr>
      <vt:lpstr>PowerPoint 演示文稿</vt:lpstr>
      <vt:lpstr>PowerPoint 演示文稿</vt:lpstr>
      <vt:lpstr>PowerPoint 演示文稿</vt:lpstr>
      <vt:lpstr>第三章 记分应用</vt:lpstr>
      <vt:lpstr>PowerPoint 演示文稿</vt:lpstr>
      <vt:lpstr>PowerPoint 演示文稿</vt:lpstr>
      <vt:lpstr>第四章  附  则</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匿名用户</cp:lastModifiedBy>
  <cp:revision>128</cp:revision>
  <dcterms:created xsi:type="dcterms:W3CDTF">2019-04-28T09:05:00Z</dcterms:created>
  <dcterms:modified xsi:type="dcterms:W3CDTF">2021-02-01T08:08:02Z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2052-10.8.2.6666</vt:lpwstr>
  </property>
</Properties>
</file>