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374" r:id="rId2"/>
    <p:sldId id="289" r:id="rId3"/>
    <p:sldId id="335" r:id="rId4"/>
    <p:sldId id="360" r:id="rId5"/>
    <p:sldId id="361" r:id="rId6"/>
    <p:sldId id="362" r:id="rId7"/>
    <p:sldId id="363" r:id="rId8"/>
    <p:sldId id="364" r:id="rId9"/>
    <p:sldId id="365" r:id="rId10"/>
    <p:sldId id="366" r:id="rId11"/>
    <p:sldId id="36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ECEC"/>
    <a:srgbClr val="E4E4E4"/>
    <a:srgbClr val="4276AA"/>
    <a:srgbClr val="E3E3E3"/>
    <a:srgbClr val="EDEDED"/>
    <a:srgbClr val="4BA6BE"/>
    <a:srgbClr val="0E3753"/>
    <a:srgbClr val="40A693"/>
    <a:srgbClr val="CC4A4A"/>
    <a:srgbClr val="354B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4" autoAdjust="0"/>
    <p:restoredTop sz="94710" autoAdjust="0"/>
  </p:normalViewPr>
  <p:slideViewPr>
    <p:cSldViewPr snapToGrid="0">
      <p:cViewPr varScale="1">
        <p:scale>
          <a:sx n="80" d="100"/>
          <a:sy n="80" d="100"/>
        </p:scale>
        <p:origin x="-96" y="-198"/>
      </p:cViewPr>
      <p:guideLst>
        <p:guide orient="horz" pos="2160"/>
        <p:guide pos="3839"/>
      </p:guideLst>
    </p:cSldViewPr>
  </p:slideViewPr>
  <p:notesTextViewPr>
    <p:cViewPr>
      <p:scale>
        <a:sx n="3" d="2"/>
        <a:sy n="3" d="2"/>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6E00AB-F2D5-4D24-B102-A80D4088F034}"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9F1CA88B-203B-40B9-99A6-EC27134A3924}">
      <dgm:prSet phldrT="[文本]" phldr="0" custT="1"/>
      <dgm:spPr/>
      <dgm:t>
        <a:bodyPr vert="horz" wrap="square"/>
        <a:lstStyle/>
        <a:p>
          <a:pPr>
            <a:lnSpc>
              <a:spcPct val="100000"/>
            </a:lnSpc>
            <a:spcBef>
              <a:spcPct val="0"/>
            </a:spcBef>
            <a:spcAft>
              <a:spcPct val="35000"/>
            </a:spcAft>
          </a:pPr>
          <a:r>
            <a:rPr lang="en-US" altLang="zh-CN" sz="3200" dirty="0">
              <a:solidFill>
                <a:schemeClr val="bg1"/>
              </a:solidFill>
              <a:latin typeface="+mn-ea"/>
              <a:sym typeface="+mn-ea"/>
            </a:rPr>
            <a:t>《杭州市人民政府办公厅关于实施促进实体经济更好更快发展若干财税政策的通知》（杭政办函〔2017〕102号）</a:t>
          </a:r>
          <a:endParaRPr lang="zh-CN" altLang="en-US" sz="3200" b="1" dirty="0"/>
        </a:p>
      </dgm:t>
    </dgm:pt>
    <dgm:pt modelId="{589A47E5-05D2-4C79-A778-85FB081126CD}" type="parTrans" cxnId="{B22139BE-19A2-4EB0-8C33-B2A1F9560BA0}">
      <dgm:prSet/>
      <dgm:spPr/>
      <dgm:t>
        <a:bodyPr/>
        <a:lstStyle/>
        <a:p>
          <a:endParaRPr lang="zh-CN" altLang="en-US"/>
        </a:p>
      </dgm:t>
    </dgm:pt>
    <dgm:pt modelId="{6B99C26D-9B2F-421A-B3CD-C80439EE71EB}" type="sibTrans" cxnId="{B22139BE-19A2-4EB0-8C33-B2A1F9560BA0}">
      <dgm:prSet/>
      <dgm:spPr/>
      <dgm:t>
        <a:bodyPr/>
        <a:lstStyle/>
        <a:p>
          <a:endParaRPr lang="zh-CN" altLang="en-US"/>
        </a:p>
      </dgm:t>
    </dgm:pt>
    <dgm:pt modelId="{B8EE6C8C-30D2-4EE1-909A-764695DEAB7F}" type="pres">
      <dgm:prSet presAssocID="{226E00AB-F2D5-4D24-B102-A80D4088F034}" presName="linear" presStyleCnt="0">
        <dgm:presLayoutVars>
          <dgm:dir/>
          <dgm:animLvl val="lvl"/>
          <dgm:resizeHandles val="exact"/>
        </dgm:presLayoutVars>
      </dgm:prSet>
      <dgm:spPr/>
      <dgm:t>
        <a:bodyPr/>
        <a:lstStyle/>
        <a:p>
          <a:endParaRPr lang="zh-CN" altLang="en-US"/>
        </a:p>
      </dgm:t>
    </dgm:pt>
    <dgm:pt modelId="{20E034F4-99C3-4DB8-BF92-0B81B71F3275}" type="pres">
      <dgm:prSet presAssocID="{9F1CA88B-203B-40B9-99A6-EC27134A3924}" presName="parentLin" presStyleCnt="0"/>
      <dgm:spPr/>
      <dgm:t>
        <a:bodyPr/>
        <a:lstStyle/>
        <a:p>
          <a:endParaRPr lang="zh-CN" altLang="en-US"/>
        </a:p>
      </dgm:t>
    </dgm:pt>
    <dgm:pt modelId="{6C4CA9A1-17C5-4311-A4CC-B763E3BB5FE4}" type="pres">
      <dgm:prSet presAssocID="{9F1CA88B-203B-40B9-99A6-EC27134A3924}" presName="parentLeftMargin" presStyleLbl="node1" presStyleIdx="0" presStyleCnt="1"/>
      <dgm:spPr/>
      <dgm:t>
        <a:bodyPr/>
        <a:lstStyle/>
        <a:p>
          <a:endParaRPr lang="zh-CN" altLang="en-US"/>
        </a:p>
      </dgm:t>
    </dgm:pt>
    <dgm:pt modelId="{C167FE51-41F4-4743-962E-0AB386583F30}" type="pres">
      <dgm:prSet presAssocID="{9F1CA88B-203B-40B9-99A6-EC27134A3924}" presName="parentText" presStyleLbl="node1" presStyleIdx="0" presStyleCnt="1" custScaleX="122919" custScaleY="116850">
        <dgm:presLayoutVars>
          <dgm:chMax val="0"/>
          <dgm:bulletEnabled val="1"/>
        </dgm:presLayoutVars>
      </dgm:prSet>
      <dgm:spPr/>
      <dgm:t>
        <a:bodyPr/>
        <a:lstStyle/>
        <a:p>
          <a:endParaRPr lang="zh-CN" altLang="en-US"/>
        </a:p>
      </dgm:t>
    </dgm:pt>
    <dgm:pt modelId="{91393F71-021C-4C63-B490-97F958A1CF66}" type="pres">
      <dgm:prSet presAssocID="{9F1CA88B-203B-40B9-99A6-EC27134A3924}" presName="negativeSpace" presStyleCnt="0"/>
      <dgm:spPr/>
      <dgm:t>
        <a:bodyPr/>
        <a:lstStyle/>
        <a:p>
          <a:endParaRPr lang="zh-CN" altLang="en-US"/>
        </a:p>
      </dgm:t>
    </dgm:pt>
    <dgm:pt modelId="{FD6B9CD9-8A80-47C8-AB4C-C79F5D8ECBC0}" type="pres">
      <dgm:prSet presAssocID="{9F1CA88B-203B-40B9-99A6-EC27134A3924}" presName="childText" presStyleLbl="conFgAcc1" presStyleIdx="0" presStyleCnt="1">
        <dgm:presLayoutVars>
          <dgm:bulletEnabled val="1"/>
        </dgm:presLayoutVars>
      </dgm:prSet>
      <dgm:spPr/>
      <dgm:t>
        <a:bodyPr/>
        <a:lstStyle/>
        <a:p>
          <a:endParaRPr lang="zh-CN" altLang="en-US"/>
        </a:p>
      </dgm:t>
    </dgm:pt>
  </dgm:ptLst>
  <dgm:cxnLst>
    <dgm:cxn modelId="{50903209-87DD-4359-8B38-319E6EE01474}" type="presOf" srcId="{9F1CA88B-203B-40B9-99A6-EC27134A3924}" destId="{C167FE51-41F4-4743-962E-0AB386583F30}" srcOrd="1" destOrd="0" presId="urn:microsoft.com/office/officeart/2005/8/layout/list1#1"/>
    <dgm:cxn modelId="{87122882-7112-476D-B328-C1B8001D1DFD}" type="presOf" srcId="{9F1CA88B-203B-40B9-99A6-EC27134A3924}" destId="{6C4CA9A1-17C5-4311-A4CC-B763E3BB5FE4}" srcOrd="0" destOrd="0" presId="urn:microsoft.com/office/officeart/2005/8/layout/list1#1"/>
    <dgm:cxn modelId="{B22139BE-19A2-4EB0-8C33-B2A1F9560BA0}" srcId="{226E00AB-F2D5-4D24-B102-A80D4088F034}" destId="{9F1CA88B-203B-40B9-99A6-EC27134A3924}" srcOrd="0" destOrd="0" parTransId="{589A47E5-05D2-4C79-A778-85FB081126CD}" sibTransId="{6B99C26D-9B2F-421A-B3CD-C80439EE71EB}"/>
    <dgm:cxn modelId="{0AE1AE07-635A-400C-AFB1-C4FFA8A0CA84}" type="presOf" srcId="{226E00AB-F2D5-4D24-B102-A80D4088F034}" destId="{B8EE6C8C-30D2-4EE1-909A-764695DEAB7F}" srcOrd="0" destOrd="0" presId="urn:microsoft.com/office/officeart/2005/8/layout/list1#1"/>
    <dgm:cxn modelId="{71B02A4B-B4F3-40A4-8783-8879928045EF}" type="presParOf" srcId="{B8EE6C8C-30D2-4EE1-909A-764695DEAB7F}" destId="{20E034F4-99C3-4DB8-BF92-0B81B71F3275}" srcOrd="0" destOrd="0" presId="urn:microsoft.com/office/officeart/2005/8/layout/list1#1"/>
    <dgm:cxn modelId="{99D356B1-EC52-4042-981D-AEBADA600D7D}" type="presParOf" srcId="{20E034F4-99C3-4DB8-BF92-0B81B71F3275}" destId="{6C4CA9A1-17C5-4311-A4CC-B763E3BB5FE4}" srcOrd="0" destOrd="0" presId="urn:microsoft.com/office/officeart/2005/8/layout/list1#1"/>
    <dgm:cxn modelId="{FE1B6DE7-CF51-45EF-BC9B-008E0D85EE2C}" type="presParOf" srcId="{20E034F4-99C3-4DB8-BF92-0B81B71F3275}" destId="{C167FE51-41F4-4743-962E-0AB386583F30}" srcOrd="1" destOrd="0" presId="urn:microsoft.com/office/officeart/2005/8/layout/list1#1"/>
    <dgm:cxn modelId="{DB4F66B2-6E16-432F-89E2-D9806060A661}" type="presParOf" srcId="{B8EE6C8C-30D2-4EE1-909A-764695DEAB7F}" destId="{91393F71-021C-4C63-B490-97F958A1CF66}" srcOrd="1" destOrd="0" presId="urn:microsoft.com/office/officeart/2005/8/layout/list1#1"/>
    <dgm:cxn modelId="{80B554F2-252E-49E7-BA38-F9F3D24A7476}" type="presParOf" srcId="{B8EE6C8C-30D2-4EE1-909A-764695DEAB7F}" destId="{FD6B9CD9-8A80-47C8-AB4C-C79F5D8ECBC0}" srcOrd="2" destOrd="0" presId="urn:microsoft.com/office/officeart/2005/8/layout/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6B9CD9-8A80-47C8-AB4C-C79F5D8ECBC0}">
      <dsp:nvSpPr>
        <dsp:cNvPr id="0" name=""/>
        <dsp:cNvSpPr/>
      </dsp:nvSpPr>
      <dsp:spPr>
        <a:xfrm>
          <a:off x="0" y="2088231"/>
          <a:ext cx="10841990"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7FE51-41F4-4743-962E-0AB386583F30}">
      <dsp:nvSpPr>
        <dsp:cNvPr id="0" name=""/>
        <dsp:cNvSpPr/>
      </dsp:nvSpPr>
      <dsp:spPr>
        <a:xfrm>
          <a:off x="542099" y="825248"/>
          <a:ext cx="9328805" cy="22076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61" tIns="0" rIns="286861" bIns="0" numCol="1" spcCol="1270" anchor="ctr" anchorCtr="0">
          <a:noAutofit/>
        </a:bodyPr>
        <a:lstStyle/>
        <a:p>
          <a:pPr lvl="0" algn="l" defTabSz="1422400">
            <a:lnSpc>
              <a:spcPct val="100000"/>
            </a:lnSpc>
            <a:spcBef>
              <a:spcPct val="0"/>
            </a:spcBef>
            <a:spcAft>
              <a:spcPct val="35000"/>
            </a:spcAft>
          </a:pPr>
          <a:r>
            <a:rPr lang="en-US" altLang="zh-CN" sz="3200" kern="1200" dirty="0">
              <a:solidFill>
                <a:schemeClr val="bg1"/>
              </a:solidFill>
              <a:latin typeface="+mn-ea"/>
              <a:sym typeface="+mn-ea"/>
            </a:rPr>
            <a:t>《杭州市人民政府办公厅关于实施促进实体经济更好更快发展若干财税政策的通知》（杭政办函〔2017〕102号）</a:t>
          </a:r>
          <a:endParaRPr lang="zh-CN" altLang="en-US" sz="3200" b="1" kern="1200" dirty="0"/>
        </a:p>
      </dsp:txBody>
      <dsp:txXfrm>
        <a:off x="542099" y="825248"/>
        <a:ext cx="9328805" cy="2207623"/>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pPr/>
              <a:t>2020-03-12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image8.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p:ph type="ctrTitle" hasCustomPrompt="1"/>
          </p:nvPr>
        </p:nvSpPr>
        <p:spPr>
          <a:xfrm>
            <a:off x="669925" y="3340128"/>
            <a:ext cx="6251063" cy="1035317"/>
          </a:xfrm>
        </p:spPr>
        <p:txBody>
          <a:bodyPr anchor="b">
            <a:normAutofit/>
          </a:bodyPr>
          <a:lstStyle>
            <a:lvl1pPr algn="l">
              <a:lnSpc>
                <a:spcPts val="4000"/>
              </a:lnSpc>
              <a:defRPr sz="2800" b="1" baseline="0">
                <a:solidFill>
                  <a:schemeClr val="tx1">
                    <a:lumMod val="65000"/>
                    <a:lumOff val="35000"/>
                  </a:schemeClr>
                </a:solidFill>
              </a:defRPr>
            </a:lvl1pPr>
          </a:lstStyle>
          <a:p>
            <a:r>
              <a:rPr lang="zh-CN" altLang="en-US" dirty="0" smtClean="0"/>
              <a:t>建设运河沿岸名区</a:t>
            </a:r>
            <a:r>
              <a:rPr lang="en-US" altLang="zh-CN" dirty="0" smtClean="0"/>
              <a:t>  </a:t>
            </a:r>
            <a:r>
              <a:rPr lang="zh-CN" altLang="en-US" dirty="0" smtClean="0"/>
              <a:t>打造人才向往之地</a:t>
            </a:r>
            <a:endParaRPr lang="zh-CN" altLang="en-US" dirty="0"/>
          </a:p>
        </p:txBody>
      </p:sp>
      <p:grpSp>
        <p:nvGrpSpPr>
          <p:cNvPr id="9" name="组合 8"/>
          <p:cNvGrpSpPr/>
          <p:nvPr userDrawn="1"/>
        </p:nvGrpSpPr>
        <p:grpSpPr>
          <a:xfrm>
            <a:off x="669925" y="2013650"/>
            <a:ext cx="5537071" cy="1015901"/>
            <a:chOff x="416689" y="1415353"/>
            <a:chExt cx="5537071" cy="1015901"/>
          </a:xfrm>
        </p:grpSpPr>
        <p:grpSp>
          <p:nvGrpSpPr>
            <p:cNvPr id="165" name="组合 164"/>
            <p:cNvGrpSpPr/>
            <p:nvPr userDrawn="1"/>
          </p:nvGrpSpPr>
          <p:grpSpPr>
            <a:xfrm>
              <a:off x="2681968" y="1425397"/>
              <a:ext cx="3271792" cy="1005856"/>
              <a:chOff x="0" y="3033834"/>
              <a:chExt cx="2057401" cy="773842"/>
            </a:xfrm>
          </p:grpSpPr>
          <p:sp>
            <p:nvSpPr>
              <p:cNvPr id="166" name="文本框 165"/>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smtClean="0">
                    <a:solidFill>
                      <a:schemeClr val="accent1"/>
                    </a:solidFill>
                    <a:latin typeface="+mn-lt"/>
                    <a:ea typeface="方正正中黑简体" panose="02000000000000000000" pitchFamily="2" charset="-122"/>
                  </a:rPr>
                  <a:t>618</a:t>
                </a:r>
                <a:r>
                  <a:rPr lang="zh-CN" altLang="en-US" sz="16600" b="1" dirty="0" smtClean="0">
                    <a:solidFill>
                      <a:schemeClr val="accent1"/>
                    </a:solidFill>
                    <a:latin typeface="+mn-lt"/>
                    <a:ea typeface="方正正中黑简体" panose="02000000000000000000" pitchFamily="2" charset="-122"/>
                  </a:rPr>
                  <a:t>人才新政</a:t>
                </a:r>
                <a:endParaRPr lang="zh-CN" altLang="en-US" sz="16600" b="1" dirty="0">
                  <a:solidFill>
                    <a:schemeClr val="accent1"/>
                  </a:solidFill>
                  <a:latin typeface="+mn-lt"/>
                  <a:ea typeface="方正正中黑简体" panose="02000000000000000000" pitchFamily="2" charset="-122"/>
                </a:endParaRPr>
              </a:p>
            </p:txBody>
          </p:sp>
          <p:sp>
            <p:nvSpPr>
              <p:cNvPr id="167" name="矩形 166"/>
              <p:cNvSpPr/>
              <p:nvPr/>
            </p:nvSpPr>
            <p:spPr>
              <a:xfrm>
                <a:off x="0" y="3033834"/>
                <a:ext cx="607754" cy="198547"/>
              </a:xfrm>
              <a:prstGeom prst="rect">
                <a:avLst/>
              </a:prstGeom>
              <a:noFill/>
            </p:spPr>
            <p:txBody>
              <a:bodyPr wrap="none" numCol="1" rtlCol="0">
                <a:prstTxWarp prst="textPlain">
                  <a:avLst/>
                </a:prstTxWarp>
                <a:spAutoFit/>
              </a:bodyPr>
              <a:lstStyle/>
              <a:p>
                <a:pPr lvl="0"/>
                <a:r>
                  <a:rPr lang="zh-CN" altLang="en-US" sz="9600" kern="0" baseline="0" noProof="0" dirty="0" smtClean="0">
                    <a:solidFill>
                      <a:schemeClr val="tx1">
                        <a:lumMod val="50000"/>
                        <a:lumOff val="50000"/>
                      </a:schemeClr>
                    </a:solidFill>
                    <a:latin typeface="+mn-lt"/>
                  </a:rPr>
                  <a:t>拱墅</a:t>
                </a:r>
                <a:endParaRPr lang="en-US" altLang="zh-CN" sz="9600" kern="0" baseline="0" noProof="0" dirty="0">
                  <a:solidFill>
                    <a:schemeClr val="tx1">
                      <a:lumMod val="50000"/>
                      <a:lumOff val="50000"/>
                    </a:schemeClr>
                  </a:solidFill>
                  <a:latin typeface="+mn-lt"/>
                </a:endParaRPr>
              </a:p>
            </p:txBody>
          </p:sp>
        </p:grpSp>
        <p:sp>
          <p:nvSpPr>
            <p:cNvPr id="168" name="文本框 167"/>
            <p:cNvSpPr txBox="1"/>
            <p:nvPr userDrawn="1"/>
          </p:nvSpPr>
          <p:spPr>
            <a:xfrm>
              <a:off x="416689" y="1415353"/>
              <a:ext cx="2125322" cy="1015901"/>
            </a:xfrm>
            <a:prstGeom prst="rect">
              <a:avLst/>
            </a:prstGeom>
            <a:noFill/>
          </p:spPr>
          <p:txBody>
            <a:bodyPr wrap="none" rtlCol="0">
              <a:prstTxWarp prst="textPlain">
                <a:avLst/>
              </a:prstTxWarp>
              <a:spAutoFit/>
            </a:bodyPr>
            <a:lstStyle/>
            <a:p>
              <a:r>
                <a:rPr lang="zh-CN" altLang="en-US" sz="9600" b="1" kern="0" baseline="0" dirty="0" smtClean="0">
                  <a:solidFill>
                    <a:schemeClr val="accent2"/>
                  </a:solidFill>
                  <a:latin typeface="方正正中黑简体" panose="02000000000000000000" pitchFamily="2" charset="-122"/>
                  <a:ea typeface="方正正中黑简体" panose="02000000000000000000" pitchFamily="2" charset="-122"/>
                </a:rPr>
                <a:t>创立方</a:t>
              </a:r>
              <a:endParaRPr lang="zh-CN" altLang="en-US" sz="9600" b="1" kern="0" baseline="0" dirty="0">
                <a:solidFill>
                  <a:schemeClr val="accent2"/>
                </a:solidFill>
                <a:latin typeface="方正正中黑简体" panose="02000000000000000000" pitchFamily="2" charset="-122"/>
                <a:ea typeface="方正正中黑简体" panose="02000000000000000000" pitchFamily="2" charset="-122"/>
              </a:endParaRPr>
            </a:p>
          </p:txBody>
        </p:sp>
      </p:gr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202961" y="1200770"/>
            <a:ext cx="4185447" cy="4108467"/>
            <a:chOff x="3990983" y="1563392"/>
            <a:chExt cx="4185447" cy="4108467"/>
          </a:xfrm>
        </p:grpSpPr>
        <p:grpSp>
          <p:nvGrpSpPr>
            <p:cNvPr id="15" name="组合 14"/>
            <p:cNvGrpSpPr/>
            <p:nvPr/>
          </p:nvGrpSpPr>
          <p:grpSpPr>
            <a:xfrm>
              <a:off x="4101458" y="1653440"/>
              <a:ext cx="4002716" cy="3942145"/>
              <a:chOff x="8809631" y="1360739"/>
              <a:chExt cx="4002716" cy="3942145"/>
            </a:xfrm>
          </p:grpSpPr>
          <p:sp>
            <p:nvSpPr>
              <p:cNvPr id="97"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8"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9"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0"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1"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2"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3"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4"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5"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6"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7"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8"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9"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0"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1"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2"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3"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4"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5"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6"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grpSp>
        <p:sp>
          <p:nvSpPr>
            <p:cNvPr id="16"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7"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8"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9"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0"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1"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2"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3"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4"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5"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6"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7"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grpSp>
          <p:nvGrpSpPr>
            <p:cNvPr id="28" name="组合 27"/>
            <p:cNvGrpSpPr/>
            <p:nvPr/>
          </p:nvGrpSpPr>
          <p:grpSpPr>
            <a:xfrm>
              <a:off x="4707152" y="2248023"/>
              <a:ext cx="2414023" cy="2901694"/>
              <a:chOff x="4707152" y="2248023"/>
              <a:chExt cx="2414023" cy="2901694"/>
            </a:xfrm>
          </p:grpSpPr>
          <p:sp>
            <p:nvSpPr>
              <p:cNvPr id="80"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a:p>
            </p:txBody>
          </p:sp>
          <p:grpSp>
            <p:nvGrpSpPr>
              <p:cNvPr id="81" name="组合 80"/>
              <p:cNvGrpSpPr/>
              <p:nvPr/>
            </p:nvGrpSpPr>
            <p:grpSpPr>
              <a:xfrm>
                <a:off x="4707152" y="2248023"/>
                <a:ext cx="2414023" cy="2522443"/>
                <a:chOff x="4707152" y="2248023"/>
                <a:chExt cx="2414023" cy="2522443"/>
              </a:xfrm>
            </p:grpSpPr>
            <p:grpSp>
              <p:nvGrpSpPr>
                <p:cNvPr id="82" name="Group 9"/>
                <p:cNvGrpSpPr/>
                <p:nvPr/>
              </p:nvGrpSpPr>
              <p:grpSpPr>
                <a:xfrm>
                  <a:off x="6792726" y="2408141"/>
                  <a:ext cx="328449" cy="330554"/>
                  <a:chOff x="4149281" y="1887719"/>
                  <a:chExt cx="224837" cy="226650"/>
                </a:xfrm>
              </p:grpSpPr>
              <p:sp>
                <p:nvSpPr>
                  <p:cNvPr id="95"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
                <p:cNvGrpSpPr/>
                <p:nvPr userDrawn="1"/>
              </p:nvGrpSpPr>
              <p:grpSpPr>
                <a:xfrm>
                  <a:off x="4707152" y="3462362"/>
                  <a:ext cx="328449" cy="330554"/>
                  <a:chOff x="4149281" y="1887719"/>
                  <a:chExt cx="224837" cy="226650"/>
                </a:xfrm>
              </p:grpSpPr>
              <p:sp>
                <p:nvSpPr>
                  <p:cNvPr id="91"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5940643" y="4439912"/>
                  <a:ext cx="328449" cy="330554"/>
                  <a:chOff x="4149281" y="1887719"/>
                  <a:chExt cx="224837" cy="226650"/>
                </a:xfrm>
              </p:grpSpPr>
              <p:sp>
                <p:nvSpPr>
                  <p:cNvPr id="89"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5995533" y="2248023"/>
                  <a:ext cx="206943" cy="208270"/>
                  <a:chOff x="4149281" y="1887719"/>
                  <a:chExt cx="224837" cy="226650"/>
                </a:xfrm>
              </p:grpSpPr>
              <p:sp>
                <p:nvSpPr>
                  <p:cNvPr id="87"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组合 28"/>
            <p:cNvGrpSpPr/>
            <p:nvPr/>
          </p:nvGrpSpPr>
          <p:grpSpPr>
            <a:xfrm>
              <a:off x="5983836" y="3409773"/>
              <a:ext cx="1547693" cy="469425"/>
              <a:chOff x="5983836" y="3409773"/>
              <a:chExt cx="1547693" cy="469425"/>
            </a:xfrm>
          </p:grpSpPr>
          <p:grpSp>
            <p:nvGrpSpPr>
              <p:cNvPr id="71" name="Group 8"/>
              <p:cNvGrpSpPr/>
              <p:nvPr/>
            </p:nvGrpSpPr>
            <p:grpSpPr>
              <a:xfrm>
                <a:off x="6383629" y="3409773"/>
                <a:ext cx="328449" cy="330554"/>
                <a:chOff x="4149281" y="1887719"/>
                <a:chExt cx="224837" cy="226650"/>
              </a:xfrm>
            </p:grpSpPr>
            <p:sp>
              <p:nvSpPr>
                <p:cNvPr id="78"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7"/>
              <p:cNvGrpSpPr/>
              <p:nvPr/>
            </p:nvGrpSpPr>
            <p:grpSpPr>
              <a:xfrm>
                <a:off x="5983836" y="3624513"/>
                <a:ext cx="206943" cy="208270"/>
                <a:chOff x="4149281" y="1887719"/>
                <a:chExt cx="224837" cy="226650"/>
              </a:xfrm>
            </p:grpSpPr>
            <p:sp>
              <p:nvSpPr>
                <p:cNvPr id="76"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8"/>
              <p:cNvGrpSpPr/>
              <p:nvPr/>
            </p:nvGrpSpPr>
            <p:grpSpPr>
              <a:xfrm>
                <a:off x="7303891" y="3650101"/>
                <a:ext cx="227638" cy="229097"/>
                <a:chOff x="4149281" y="1887719"/>
                <a:chExt cx="224837" cy="226650"/>
              </a:xfrm>
            </p:grpSpPr>
            <p:sp>
              <p:nvSpPr>
                <p:cNvPr id="74"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组合 29"/>
            <p:cNvGrpSpPr/>
            <p:nvPr/>
          </p:nvGrpSpPr>
          <p:grpSpPr>
            <a:xfrm>
              <a:off x="3990983" y="1563392"/>
              <a:ext cx="4185447" cy="4108467"/>
              <a:chOff x="3990983" y="1563392"/>
              <a:chExt cx="4185447" cy="4108467"/>
            </a:xfrm>
          </p:grpSpPr>
          <p:grpSp>
            <p:nvGrpSpPr>
              <p:cNvPr id="31" name="Group 12"/>
              <p:cNvGrpSpPr/>
              <p:nvPr/>
            </p:nvGrpSpPr>
            <p:grpSpPr>
              <a:xfrm>
                <a:off x="4085983" y="4338917"/>
                <a:ext cx="250401" cy="252007"/>
                <a:chOff x="4149281" y="1887719"/>
                <a:chExt cx="224837" cy="226650"/>
              </a:xfrm>
            </p:grpSpPr>
            <p:sp>
              <p:nvSpPr>
                <p:cNvPr id="69"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
              <p:cNvGrpSpPr/>
              <p:nvPr/>
            </p:nvGrpSpPr>
            <p:grpSpPr>
              <a:xfrm>
                <a:off x="5165128" y="5419852"/>
                <a:ext cx="250401" cy="252007"/>
                <a:chOff x="4149281" y="1887719"/>
                <a:chExt cx="224837" cy="226650"/>
              </a:xfrm>
            </p:grpSpPr>
            <p:sp>
              <p:nvSpPr>
                <p:cNvPr id="67"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
              <p:cNvGrpSpPr/>
              <p:nvPr/>
            </p:nvGrpSpPr>
            <p:grpSpPr>
              <a:xfrm>
                <a:off x="6786047" y="5374409"/>
                <a:ext cx="250401" cy="252007"/>
                <a:chOff x="4149281" y="1887719"/>
                <a:chExt cx="224837" cy="226650"/>
              </a:xfrm>
            </p:grpSpPr>
            <p:sp>
              <p:nvSpPr>
                <p:cNvPr id="6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7853773" y="4463088"/>
                <a:ext cx="250401" cy="252007"/>
                <a:chOff x="4149281" y="1887719"/>
                <a:chExt cx="224837" cy="226650"/>
              </a:xfrm>
            </p:grpSpPr>
            <p:sp>
              <p:nvSpPr>
                <p:cNvPr id="63"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64"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5"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
              <p:cNvGrpSpPr/>
              <p:nvPr/>
            </p:nvGrpSpPr>
            <p:grpSpPr>
              <a:xfrm>
                <a:off x="7460264" y="2178046"/>
                <a:ext cx="206943" cy="208270"/>
                <a:chOff x="4149281" y="1887719"/>
                <a:chExt cx="224837" cy="226650"/>
              </a:xfrm>
            </p:grpSpPr>
            <p:sp>
              <p:nvSpPr>
                <p:cNvPr id="61"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6673055" y="1696133"/>
                <a:ext cx="206943" cy="208270"/>
                <a:chOff x="4149281" y="1887719"/>
                <a:chExt cx="224837" cy="226650"/>
              </a:xfrm>
            </p:grpSpPr>
            <p:sp>
              <p:nvSpPr>
                <p:cNvPr id="59"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
              <p:cNvGrpSpPr/>
              <p:nvPr/>
            </p:nvGrpSpPr>
            <p:grpSpPr>
              <a:xfrm>
                <a:off x="5636903" y="1563392"/>
                <a:ext cx="206943" cy="208270"/>
                <a:chOff x="4149281" y="1887719"/>
                <a:chExt cx="224837" cy="226650"/>
              </a:xfrm>
            </p:grpSpPr>
            <p:sp>
              <p:nvSpPr>
                <p:cNvPr id="57"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4353051" y="2331478"/>
                <a:ext cx="219675" cy="221084"/>
                <a:chOff x="4149281" y="1887719"/>
                <a:chExt cx="224837" cy="226650"/>
              </a:xfrm>
            </p:grpSpPr>
            <p:sp>
              <p:nvSpPr>
                <p:cNvPr id="55"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1"/>
              <p:cNvGrpSpPr/>
              <p:nvPr/>
            </p:nvGrpSpPr>
            <p:grpSpPr>
              <a:xfrm>
                <a:off x="3990983" y="3187984"/>
                <a:ext cx="219675" cy="221084"/>
                <a:chOff x="4149281" y="1887719"/>
                <a:chExt cx="224837" cy="226650"/>
              </a:xfrm>
            </p:grpSpPr>
            <p:sp>
              <p:nvSpPr>
                <p:cNvPr id="53"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2"/>
              <p:cNvGrpSpPr/>
              <p:nvPr/>
            </p:nvGrpSpPr>
            <p:grpSpPr>
              <a:xfrm>
                <a:off x="4705258" y="2828806"/>
                <a:ext cx="199705" cy="200984"/>
                <a:chOff x="4149281" y="1887719"/>
                <a:chExt cx="224837" cy="226650"/>
              </a:xfrm>
            </p:grpSpPr>
            <p:sp>
              <p:nvSpPr>
                <p:cNvPr id="51"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a:off x="4867553" y="4396697"/>
                <a:ext cx="328449" cy="330554"/>
                <a:chOff x="4149281" y="1887719"/>
                <a:chExt cx="224837" cy="226650"/>
              </a:xfrm>
            </p:grpSpPr>
            <p:sp>
              <p:nvSpPr>
                <p:cNvPr id="49"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6"/>
              <p:cNvGrpSpPr/>
              <p:nvPr/>
            </p:nvGrpSpPr>
            <p:grpSpPr>
              <a:xfrm>
                <a:off x="5480832" y="1998704"/>
                <a:ext cx="206943" cy="208270"/>
                <a:chOff x="4149281" y="1887719"/>
                <a:chExt cx="224837" cy="226650"/>
              </a:xfrm>
            </p:grpSpPr>
            <p:sp>
              <p:nvSpPr>
                <p:cNvPr id="47"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9"/>
              <p:cNvGrpSpPr/>
              <p:nvPr/>
            </p:nvGrpSpPr>
            <p:grpSpPr>
              <a:xfrm>
                <a:off x="7068613" y="4908628"/>
                <a:ext cx="250402" cy="252007"/>
                <a:chOff x="4149281" y="1887719"/>
                <a:chExt cx="224837" cy="226650"/>
              </a:xfrm>
            </p:grpSpPr>
            <p:sp>
              <p:nvSpPr>
                <p:cNvPr id="45"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标题幻灯片">
    <p:bg>
      <p:bgPr>
        <a:solidFill>
          <a:srgbClr val="0E3753"/>
        </a:solidFill>
        <a:effectLst/>
      </p:bgPr>
    </p:bg>
    <p:spTree>
      <p:nvGrpSpPr>
        <p:cNvPr id="1" name=""/>
        <p:cNvGrpSpPr/>
        <p:nvPr/>
      </p:nvGrpSpPr>
      <p:grpSpPr>
        <a:xfrm>
          <a:off x="0" y="0"/>
          <a:ext cx="0" cy="0"/>
          <a:chOff x="0" y="0"/>
          <a:chExt cx="0" cy="0"/>
        </a:xfrm>
      </p:grpSpPr>
      <p:sp>
        <p:nvSpPr>
          <p:cNvPr id="9801" name="副标题 2"/>
          <p:cNvSpPr>
            <a:spLocks noGrp="1"/>
          </p:cNvSpPr>
          <p:nvPr>
            <p:ph type="subTitle" idx="1" hasCustomPrompt="1"/>
          </p:nvPr>
        </p:nvSpPr>
        <p:spPr>
          <a:xfrm>
            <a:off x="799235" y="2686006"/>
            <a:ext cx="4973493" cy="558799"/>
          </a:xfrm>
        </p:spPr>
        <p:txBody>
          <a:bodyPr anchor="ct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啊</a:t>
            </a:r>
            <a:endParaRPr lang="zh-CN" altLang="en-US" dirty="0"/>
          </a:p>
        </p:txBody>
      </p:sp>
      <p:sp>
        <p:nvSpPr>
          <p:cNvPr id="9802" name="标题 1"/>
          <p:cNvSpPr>
            <a:spLocks noGrp="1"/>
          </p:cNvSpPr>
          <p:nvPr>
            <p:ph type="ctrTitle" hasCustomPrompt="1"/>
          </p:nvPr>
        </p:nvSpPr>
        <p:spPr>
          <a:xfrm>
            <a:off x="799235" y="1987415"/>
            <a:ext cx="4973493" cy="698591"/>
          </a:xfrm>
        </p:spPr>
        <p:txBody>
          <a:bodyPr anchor="ctr">
            <a:normAutofit/>
          </a:bodyPr>
          <a:lstStyle>
            <a:lvl1pPr algn="l">
              <a:defRPr sz="3600">
                <a:solidFill>
                  <a:schemeClr val="bg2"/>
                </a:solidFill>
              </a:defRPr>
            </a:lvl1pPr>
          </a:lstStyle>
          <a:p>
            <a:r>
              <a:rPr lang="zh-CN" altLang="en-US" dirty="0" smtClean="0"/>
              <a:t>创立方</a:t>
            </a:r>
            <a:endParaRPr lang="zh-CN" altLang="en-US" dirty="0"/>
          </a:p>
        </p:txBody>
      </p:sp>
      <p:sp>
        <p:nvSpPr>
          <p:cNvPr id="12" name="文本占位符 13"/>
          <p:cNvSpPr>
            <a:spLocks noGrp="1"/>
          </p:cNvSpPr>
          <p:nvPr>
            <p:ph type="body" sz="quarter" idx="10" hasCustomPrompt="1"/>
          </p:nvPr>
        </p:nvSpPr>
        <p:spPr>
          <a:xfrm>
            <a:off x="799235" y="3740873"/>
            <a:ext cx="4973493" cy="248371"/>
          </a:xfrm>
        </p:spPr>
        <p:txBody>
          <a:bodyPr anchor="ctr">
            <a:normAutofit/>
          </a:bodyPr>
          <a:lstStyle>
            <a:lvl1pPr marL="0" indent="0" algn="l">
              <a:buNone/>
              <a:defRPr sz="1200" b="1">
                <a:solidFill>
                  <a:srgbClr val="4BA6BE"/>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p:ph type="body" sz="quarter" idx="11" hasCustomPrompt="1"/>
          </p:nvPr>
        </p:nvSpPr>
        <p:spPr>
          <a:xfrm>
            <a:off x="799235" y="3992275"/>
            <a:ext cx="4973493" cy="248371"/>
          </a:xfrm>
        </p:spPr>
        <p:txBody>
          <a:bodyPr anchor="ctr">
            <a:normAutofit/>
          </a:bodyPr>
          <a:lstStyle>
            <a:lvl1pPr marL="0" indent="0" algn="l">
              <a:buNone/>
              <a:defRPr sz="1200" b="1">
                <a:solidFill>
                  <a:srgbClr val="4BA6BE"/>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pic>
        <p:nvPicPr>
          <p:cNvPr id="2" name="图片 1"/>
          <p:cNvPicPr>
            <a:picLocks noChangeAspect="1"/>
          </p:cNvPicPr>
          <p:nvPr userDrawn="1"/>
        </p:nvPicPr>
        <p:blipFill>
          <a:blip r:embed="rId2" cstate="print"/>
          <a:stretch>
            <a:fillRect/>
          </a:stretch>
        </p:blipFill>
        <p:spPr>
          <a:xfrm>
            <a:off x="6091246" y="3327072"/>
            <a:ext cx="1200150" cy="1552575"/>
          </a:xfrm>
          <a:prstGeom prst="rect">
            <a:avLst/>
          </a:prstGeom>
        </p:spPr>
      </p:pic>
      <p:pic>
        <p:nvPicPr>
          <p:cNvPr id="17" name="图片 16"/>
          <p:cNvPicPr>
            <a:picLocks noChangeAspect="1"/>
          </p:cNvPicPr>
          <p:nvPr userDrawn="1"/>
        </p:nvPicPr>
        <p:blipFill>
          <a:blip r:embed="rId3" cstate="print"/>
          <a:stretch>
            <a:fillRect/>
          </a:stretch>
        </p:blipFill>
        <p:spPr>
          <a:xfrm rot="16200000">
            <a:off x="9460365" y="3402365"/>
            <a:ext cx="1143000" cy="1028700"/>
          </a:xfrm>
          <a:prstGeom prst="rect">
            <a:avLst/>
          </a:prstGeom>
        </p:spPr>
      </p:pic>
      <p:pic>
        <p:nvPicPr>
          <p:cNvPr id="3" name="图片 2"/>
          <p:cNvPicPr>
            <a:picLocks noChangeAspect="1"/>
          </p:cNvPicPr>
          <p:nvPr userDrawn="1"/>
        </p:nvPicPr>
        <p:blipFill>
          <a:blip r:embed="rId4" cstate="print"/>
          <a:stretch>
            <a:fillRect/>
          </a:stretch>
        </p:blipFill>
        <p:spPr>
          <a:xfrm>
            <a:off x="7291396" y="4443254"/>
            <a:ext cx="898205" cy="1084262"/>
          </a:xfrm>
          <a:prstGeom prst="rect">
            <a:avLst/>
          </a:prstGeom>
        </p:spPr>
      </p:pic>
      <p:pic>
        <p:nvPicPr>
          <p:cNvPr id="4" name="图片 3"/>
          <p:cNvPicPr>
            <a:picLocks noChangeAspect="1"/>
          </p:cNvPicPr>
          <p:nvPr userDrawn="1"/>
        </p:nvPicPr>
        <p:blipFill>
          <a:blip r:embed="rId5" cstate="print"/>
          <a:stretch>
            <a:fillRect/>
          </a:stretch>
        </p:blipFill>
        <p:spPr>
          <a:xfrm>
            <a:off x="8097329" y="4638950"/>
            <a:ext cx="923205" cy="745666"/>
          </a:xfrm>
          <a:prstGeom prst="rect">
            <a:avLst/>
          </a:prstGeom>
        </p:spPr>
      </p:pic>
      <p:pic>
        <p:nvPicPr>
          <p:cNvPr id="5" name="图片 4"/>
          <p:cNvPicPr>
            <a:picLocks noChangeAspect="1"/>
          </p:cNvPicPr>
          <p:nvPr userDrawn="1"/>
        </p:nvPicPr>
        <p:blipFill>
          <a:blip r:embed="rId6" cstate="print"/>
          <a:stretch>
            <a:fillRect/>
          </a:stretch>
        </p:blipFill>
        <p:spPr>
          <a:xfrm>
            <a:off x="7132904" y="1532668"/>
            <a:ext cx="772087" cy="501857"/>
          </a:xfrm>
          <a:prstGeom prst="rect">
            <a:avLst/>
          </a:prstGeom>
        </p:spPr>
      </p:pic>
      <p:pic>
        <p:nvPicPr>
          <p:cNvPr id="6" name="图片 5"/>
          <p:cNvPicPr>
            <a:picLocks noChangeAspect="1"/>
          </p:cNvPicPr>
          <p:nvPr userDrawn="1"/>
        </p:nvPicPr>
        <p:blipFill>
          <a:blip r:embed="rId7" cstate="print">
            <a:clrChange>
              <a:clrFrom>
                <a:srgbClr val="4BA6BE"/>
              </a:clrFrom>
              <a:clrTo>
                <a:srgbClr val="4BA6BE">
                  <a:alpha val="0"/>
                </a:srgbClr>
              </a:clrTo>
            </a:clrChange>
            <a:extLst>
              <a:ext uri="{BEBA8EAE-BF5A-486C-A8C5-ECC9F3942E4B}">
                <a14:imgProps xmlns:a14="http://schemas.microsoft.com/office/drawing/2010/main" xmlns="">
                  <a14:imgLayer r:embed="rId8">
                    <a14:imgEffect>
                      <a14:backgroundRemoval t="926" b="95370" l="3093" r="93814">
                        <a14:foregroundMark x1="77320" y1="9259" x2="43299" y2="78704"/>
                        <a14:foregroundMark x1="38144" y1="63889" x2="18557" y2="86111"/>
                        <a14:foregroundMark x1="62887" y1="77778" x2="49485" y2="93519"/>
                        <a14:foregroundMark x1="63918" y1="75926" x2="61856" y2="93519"/>
                        <a14:foregroundMark x1="76289" y1="9259" x2="93814" y2="6481"/>
                        <a14:foregroundMark x1="19588" y1="10185" x2="19588" y2="84259"/>
                        <a14:foregroundMark x1="37113" y1="89815" x2="5155" y2="87963"/>
                      </a14:backgroundRemoval>
                    </a14:imgEffect>
                  </a14:imgLayer>
                </a14:imgProps>
              </a:ext>
            </a:extLst>
          </a:blip>
          <a:stretch>
            <a:fillRect/>
          </a:stretch>
        </p:blipFill>
        <p:spPr>
          <a:xfrm rot="1800000">
            <a:off x="6695584" y="1944173"/>
            <a:ext cx="923925" cy="1028700"/>
          </a:xfrm>
          <a:prstGeom prst="rect">
            <a:avLst/>
          </a:prstGeom>
        </p:spPr>
      </p:pic>
      <p:pic>
        <p:nvPicPr>
          <p:cNvPr id="16" name="图片 15"/>
          <p:cNvPicPr>
            <a:picLocks noChangeAspect="1"/>
          </p:cNvPicPr>
          <p:nvPr userDrawn="1"/>
        </p:nvPicPr>
        <p:blipFill>
          <a:blip r:embed="rId9" cstate="print"/>
          <a:stretch>
            <a:fillRect/>
          </a:stretch>
        </p:blipFill>
        <p:spPr>
          <a:xfrm rot="1800000">
            <a:off x="8672067" y="1303621"/>
            <a:ext cx="2171563" cy="948589"/>
          </a:xfrm>
          <a:prstGeom prst="rect">
            <a:avLst/>
          </a:prstGeom>
        </p:spPr>
      </p:pic>
      <p:pic>
        <p:nvPicPr>
          <p:cNvPr id="18" name="图片 17"/>
          <p:cNvPicPr>
            <a:picLocks noChangeAspect="1"/>
          </p:cNvPicPr>
          <p:nvPr userDrawn="1"/>
        </p:nvPicPr>
        <p:blipFill>
          <a:blip r:embed="rId10" cstate="print"/>
          <a:stretch>
            <a:fillRect/>
          </a:stretch>
        </p:blipFill>
        <p:spPr>
          <a:xfrm>
            <a:off x="6425702" y="2768232"/>
            <a:ext cx="600075" cy="733425"/>
          </a:xfrm>
          <a:prstGeom prst="rect">
            <a:avLst/>
          </a:prstGeom>
        </p:spPr>
      </p:pic>
      <p:pic>
        <p:nvPicPr>
          <p:cNvPr id="21" name="图片 20"/>
          <p:cNvPicPr>
            <a:picLocks noChangeAspect="1"/>
          </p:cNvPicPr>
          <p:nvPr userDrawn="1"/>
        </p:nvPicPr>
        <p:blipFill>
          <a:blip r:embed="rId10" cstate="print"/>
          <a:stretch>
            <a:fillRect/>
          </a:stretch>
        </p:blipFill>
        <p:spPr>
          <a:xfrm rot="1800000">
            <a:off x="9847827" y="2240470"/>
            <a:ext cx="600075" cy="733425"/>
          </a:xfrm>
          <a:prstGeom prst="rect">
            <a:avLst/>
          </a:prstGeom>
        </p:spPr>
      </p:pic>
      <p:pic>
        <p:nvPicPr>
          <p:cNvPr id="22" name="图片 21"/>
          <p:cNvPicPr>
            <a:picLocks noChangeAspect="1"/>
          </p:cNvPicPr>
          <p:nvPr userDrawn="1"/>
        </p:nvPicPr>
        <p:blipFill>
          <a:blip r:embed="rId10" cstate="print"/>
          <a:stretch>
            <a:fillRect/>
          </a:stretch>
        </p:blipFill>
        <p:spPr>
          <a:xfrm rot="1800000">
            <a:off x="10246178" y="2559412"/>
            <a:ext cx="600075" cy="733425"/>
          </a:xfrm>
          <a:prstGeom prst="rect">
            <a:avLst/>
          </a:prstGeom>
        </p:spPr>
      </p:pic>
      <p:pic>
        <p:nvPicPr>
          <p:cNvPr id="23" name="图片 22"/>
          <p:cNvPicPr>
            <a:picLocks noChangeAspect="1"/>
          </p:cNvPicPr>
          <p:nvPr userDrawn="1"/>
        </p:nvPicPr>
        <p:blipFill>
          <a:blip r:embed="rId10" cstate="print"/>
          <a:stretch>
            <a:fillRect/>
          </a:stretch>
        </p:blipFill>
        <p:spPr>
          <a:xfrm rot="1800000">
            <a:off x="9359848" y="4360416"/>
            <a:ext cx="600075" cy="733425"/>
          </a:xfrm>
          <a:prstGeom prst="rect">
            <a:avLst/>
          </a:prstGeom>
        </p:spPr>
      </p:pic>
      <p:pic>
        <p:nvPicPr>
          <p:cNvPr id="24" name="图片 23"/>
          <p:cNvPicPr>
            <a:picLocks noChangeAspect="1"/>
          </p:cNvPicPr>
          <p:nvPr userDrawn="1"/>
        </p:nvPicPr>
        <p:blipFill>
          <a:blip r:embed="rId10" cstate="print"/>
          <a:stretch>
            <a:fillRect/>
          </a:stretch>
        </p:blipFill>
        <p:spPr>
          <a:xfrm rot="1800000">
            <a:off x="9802980" y="5072909"/>
            <a:ext cx="600075" cy="733425"/>
          </a:xfrm>
          <a:prstGeom prst="rect">
            <a:avLst/>
          </a:prstGeom>
        </p:spPr>
      </p:pic>
      <p:pic>
        <p:nvPicPr>
          <p:cNvPr id="25" name="图片 24"/>
          <p:cNvPicPr>
            <a:picLocks noChangeAspect="1"/>
          </p:cNvPicPr>
          <p:nvPr userDrawn="1"/>
        </p:nvPicPr>
        <p:blipFill>
          <a:blip r:embed="rId10" cstate="print"/>
          <a:stretch>
            <a:fillRect/>
          </a:stretch>
        </p:blipFill>
        <p:spPr>
          <a:xfrm rot="1800000">
            <a:off x="7369779" y="5232254"/>
            <a:ext cx="600075" cy="733425"/>
          </a:xfrm>
          <a:prstGeom prst="rect">
            <a:avLst/>
          </a:prstGeom>
        </p:spPr>
      </p:pic>
      <p:pic>
        <p:nvPicPr>
          <p:cNvPr id="26" name="图片 25"/>
          <p:cNvPicPr>
            <a:picLocks noChangeAspect="1"/>
          </p:cNvPicPr>
          <p:nvPr userDrawn="1"/>
        </p:nvPicPr>
        <p:blipFill>
          <a:blip r:embed="rId10" cstate="print"/>
          <a:stretch>
            <a:fillRect/>
          </a:stretch>
        </p:blipFill>
        <p:spPr>
          <a:xfrm rot="1800000">
            <a:off x="7797291" y="492374"/>
            <a:ext cx="600075" cy="733425"/>
          </a:xfrm>
          <a:prstGeom prst="rect">
            <a:avLst/>
          </a:prstGeom>
        </p:spPr>
      </p:pic>
      <p:pic>
        <p:nvPicPr>
          <p:cNvPr id="27" name="图片 26"/>
          <p:cNvPicPr>
            <a:picLocks noChangeAspect="1"/>
          </p:cNvPicPr>
          <p:nvPr userDrawn="1"/>
        </p:nvPicPr>
        <p:blipFill>
          <a:blip r:embed="rId10" cstate="print"/>
          <a:stretch>
            <a:fillRect/>
          </a:stretch>
        </p:blipFill>
        <p:spPr>
          <a:xfrm rot="1800000">
            <a:off x="6061596" y="1163669"/>
            <a:ext cx="600075" cy="733425"/>
          </a:xfrm>
          <a:prstGeom prst="rect">
            <a:avLst/>
          </a:prstGeom>
        </p:spPr>
      </p:pic>
      <p:pic>
        <p:nvPicPr>
          <p:cNvPr id="28" name="图片 27"/>
          <p:cNvPicPr>
            <a:picLocks noChangeAspect="1"/>
          </p:cNvPicPr>
          <p:nvPr userDrawn="1"/>
        </p:nvPicPr>
        <p:blipFill>
          <a:blip r:embed="rId10" cstate="print"/>
          <a:stretch>
            <a:fillRect/>
          </a:stretch>
        </p:blipFill>
        <p:spPr>
          <a:xfrm rot="1800000">
            <a:off x="4130649" y="437468"/>
            <a:ext cx="600075" cy="733425"/>
          </a:xfrm>
          <a:prstGeom prst="rect">
            <a:avLst/>
          </a:prstGeom>
        </p:spPr>
      </p:pic>
      <p:pic>
        <p:nvPicPr>
          <p:cNvPr id="29" name="图片 28"/>
          <p:cNvPicPr>
            <a:picLocks noChangeAspect="1"/>
          </p:cNvPicPr>
          <p:nvPr userDrawn="1"/>
        </p:nvPicPr>
        <p:blipFill>
          <a:blip r:embed="rId10" cstate="print"/>
          <a:stretch>
            <a:fillRect/>
          </a:stretch>
        </p:blipFill>
        <p:spPr>
          <a:xfrm rot="1800000">
            <a:off x="4245937" y="3027205"/>
            <a:ext cx="600075" cy="733425"/>
          </a:xfrm>
          <a:prstGeom prst="rect">
            <a:avLst/>
          </a:prstGeom>
        </p:spPr>
      </p:pic>
      <p:pic>
        <p:nvPicPr>
          <p:cNvPr id="30" name="图片 29"/>
          <p:cNvPicPr>
            <a:picLocks noChangeAspect="1"/>
          </p:cNvPicPr>
          <p:nvPr userDrawn="1"/>
        </p:nvPicPr>
        <p:blipFill>
          <a:blip r:embed="rId10" cstate="print"/>
          <a:stretch>
            <a:fillRect/>
          </a:stretch>
        </p:blipFill>
        <p:spPr>
          <a:xfrm rot="1800000">
            <a:off x="5021134" y="1520542"/>
            <a:ext cx="600075" cy="733425"/>
          </a:xfrm>
          <a:prstGeom prst="rect">
            <a:avLst/>
          </a:prstGeom>
        </p:spPr>
      </p:pic>
      <p:pic>
        <p:nvPicPr>
          <p:cNvPr id="31" name="图片 30"/>
          <p:cNvPicPr>
            <a:picLocks noChangeAspect="1"/>
          </p:cNvPicPr>
          <p:nvPr userDrawn="1"/>
        </p:nvPicPr>
        <p:blipFill>
          <a:blip r:embed="rId10" cstate="print"/>
          <a:stretch>
            <a:fillRect/>
          </a:stretch>
        </p:blipFill>
        <p:spPr>
          <a:xfrm rot="1800000">
            <a:off x="4256425" y="1275738"/>
            <a:ext cx="600075" cy="733425"/>
          </a:xfrm>
          <a:prstGeom prst="rect">
            <a:avLst/>
          </a:prstGeom>
        </p:spPr>
      </p:pic>
      <p:pic>
        <p:nvPicPr>
          <p:cNvPr id="8" name="图片 7"/>
          <p:cNvPicPr>
            <a:picLocks noChangeAspect="1"/>
          </p:cNvPicPr>
          <p:nvPr userDrawn="1"/>
        </p:nvPicPr>
        <p:blipFill>
          <a:blip r:embed="rId11"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7047556" y="1572897"/>
            <a:ext cx="2803912" cy="301901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3" name="页脚占位符 2"/>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userDrawn="1">
            <p:ph type="ctrTitle" hasCustomPrompt="1"/>
          </p:nvPr>
        </p:nvSpPr>
        <p:spPr>
          <a:xfrm>
            <a:off x="669925" y="3340128"/>
            <a:ext cx="6251063" cy="1035317"/>
          </a:xfrm>
        </p:spPr>
        <p:txBody>
          <a:bodyPr anchor="b">
            <a:normAutofit/>
          </a:bodyPr>
          <a:lstStyle>
            <a:lvl1pPr algn="l">
              <a:lnSpc>
                <a:spcPts val="4000"/>
              </a:lnSpc>
              <a:defRPr sz="2800" b="1" baseline="0">
                <a:solidFill>
                  <a:schemeClr val="tx1">
                    <a:lumMod val="65000"/>
                    <a:lumOff val="35000"/>
                  </a:schemeClr>
                </a:solidFill>
              </a:defRPr>
            </a:lvl1pPr>
          </a:lstStyle>
          <a:p>
            <a:r>
              <a:rPr lang="zh-CN" altLang="en-US" dirty="0" smtClean="0"/>
              <a:t>建设运河沿岸名区</a:t>
            </a:r>
            <a:r>
              <a:rPr lang="en-US" altLang="zh-CN" dirty="0" smtClean="0"/>
              <a:t>  </a:t>
            </a:r>
            <a:r>
              <a:rPr lang="zh-CN" altLang="en-US" dirty="0" smtClean="0"/>
              <a:t>打造人才向往之地</a:t>
            </a:r>
            <a:endParaRPr lang="zh-CN" altLang="en-US" dirty="0"/>
          </a:p>
        </p:txBody>
      </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202961" y="1200770"/>
            <a:ext cx="4185447" cy="4108467"/>
            <a:chOff x="3990983" y="1563392"/>
            <a:chExt cx="4185447" cy="4108467"/>
          </a:xfrm>
        </p:grpSpPr>
        <p:grpSp>
          <p:nvGrpSpPr>
            <p:cNvPr id="15" name="组合 14"/>
            <p:cNvGrpSpPr/>
            <p:nvPr/>
          </p:nvGrpSpPr>
          <p:grpSpPr>
            <a:xfrm>
              <a:off x="4101458" y="1653440"/>
              <a:ext cx="4002716" cy="3942145"/>
              <a:chOff x="8809631" y="1360739"/>
              <a:chExt cx="4002716" cy="3942145"/>
            </a:xfrm>
          </p:grpSpPr>
          <p:sp>
            <p:nvSpPr>
              <p:cNvPr id="97"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8"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9"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0"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1"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2"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3"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4"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5"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6"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7"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8"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9"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0"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1"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2"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3"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4"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5"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6"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grpSp>
        <p:sp>
          <p:nvSpPr>
            <p:cNvPr id="16"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7"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8"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9"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0"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1"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2"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3"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4"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5"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6"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7"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grpSp>
          <p:nvGrpSpPr>
            <p:cNvPr id="28" name="组合 27"/>
            <p:cNvGrpSpPr/>
            <p:nvPr/>
          </p:nvGrpSpPr>
          <p:grpSpPr>
            <a:xfrm>
              <a:off x="4707152" y="2248023"/>
              <a:ext cx="2414023" cy="2901694"/>
              <a:chOff x="4707152" y="2248023"/>
              <a:chExt cx="2414023" cy="2901694"/>
            </a:xfrm>
          </p:grpSpPr>
          <p:sp>
            <p:nvSpPr>
              <p:cNvPr id="80"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a:p>
            </p:txBody>
          </p:sp>
          <p:grpSp>
            <p:nvGrpSpPr>
              <p:cNvPr id="81" name="组合 80"/>
              <p:cNvGrpSpPr/>
              <p:nvPr/>
            </p:nvGrpSpPr>
            <p:grpSpPr>
              <a:xfrm>
                <a:off x="4707152" y="2248023"/>
                <a:ext cx="2414023" cy="2522443"/>
                <a:chOff x="4707152" y="2248023"/>
                <a:chExt cx="2414023" cy="2522443"/>
              </a:xfrm>
            </p:grpSpPr>
            <p:grpSp>
              <p:nvGrpSpPr>
                <p:cNvPr id="82" name="Group 9"/>
                <p:cNvGrpSpPr/>
                <p:nvPr/>
              </p:nvGrpSpPr>
              <p:grpSpPr>
                <a:xfrm>
                  <a:off x="6792726" y="2408141"/>
                  <a:ext cx="328449" cy="330554"/>
                  <a:chOff x="4149281" y="1887719"/>
                  <a:chExt cx="224837" cy="226650"/>
                </a:xfrm>
              </p:grpSpPr>
              <p:sp>
                <p:nvSpPr>
                  <p:cNvPr id="95"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
                <p:cNvGrpSpPr/>
                <p:nvPr userDrawn="1"/>
              </p:nvGrpSpPr>
              <p:grpSpPr>
                <a:xfrm>
                  <a:off x="4707152" y="3462362"/>
                  <a:ext cx="328449" cy="330554"/>
                  <a:chOff x="4149281" y="1887719"/>
                  <a:chExt cx="224837" cy="226650"/>
                </a:xfrm>
              </p:grpSpPr>
              <p:sp>
                <p:nvSpPr>
                  <p:cNvPr id="91"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5940643" y="4439912"/>
                  <a:ext cx="328449" cy="330554"/>
                  <a:chOff x="4149281" y="1887719"/>
                  <a:chExt cx="224837" cy="226650"/>
                </a:xfrm>
              </p:grpSpPr>
              <p:sp>
                <p:nvSpPr>
                  <p:cNvPr id="89"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5995533" y="2248023"/>
                  <a:ext cx="206943" cy="208270"/>
                  <a:chOff x="4149281" y="1887719"/>
                  <a:chExt cx="224837" cy="226650"/>
                </a:xfrm>
              </p:grpSpPr>
              <p:sp>
                <p:nvSpPr>
                  <p:cNvPr id="87"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组合 28"/>
            <p:cNvGrpSpPr/>
            <p:nvPr/>
          </p:nvGrpSpPr>
          <p:grpSpPr>
            <a:xfrm>
              <a:off x="5983836" y="3409773"/>
              <a:ext cx="1547693" cy="469425"/>
              <a:chOff x="5983836" y="3409773"/>
              <a:chExt cx="1547693" cy="469425"/>
            </a:xfrm>
          </p:grpSpPr>
          <p:grpSp>
            <p:nvGrpSpPr>
              <p:cNvPr id="71" name="Group 8"/>
              <p:cNvGrpSpPr/>
              <p:nvPr/>
            </p:nvGrpSpPr>
            <p:grpSpPr>
              <a:xfrm>
                <a:off x="6383629" y="3409773"/>
                <a:ext cx="328449" cy="330554"/>
                <a:chOff x="4149281" y="1887719"/>
                <a:chExt cx="224837" cy="226650"/>
              </a:xfrm>
            </p:grpSpPr>
            <p:sp>
              <p:nvSpPr>
                <p:cNvPr id="78"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7"/>
              <p:cNvGrpSpPr/>
              <p:nvPr/>
            </p:nvGrpSpPr>
            <p:grpSpPr>
              <a:xfrm>
                <a:off x="5983836" y="3624513"/>
                <a:ext cx="206943" cy="208270"/>
                <a:chOff x="4149281" y="1887719"/>
                <a:chExt cx="224837" cy="226650"/>
              </a:xfrm>
            </p:grpSpPr>
            <p:sp>
              <p:nvSpPr>
                <p:cNvPr id="76"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8"/>
              <p:cNvGrpSpPr/>
              <p:nvPr/>
            </p:nvGrpSpPr>
            <p:grpSpPr>
              <a:xfrm>
                <a:off x="7303891" y="3650101"/>
                <a:ext cx="227638" cy="229097"/>
                <a:chOff x="4149281" y="1887719"/>
                <a:chExt cx="224837" cy="226650"/>
              </a:xfrm>
            </p:grpSpPr>
            <p:sp>
              <p:nvSpPr>
                <p:cNvPr id="74"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组合 29"/>
            <p:cNvGrpSpPr/>
            <p:nvPr/>
          </p:nvGrpSpPr>
          <p:grpSpPr>
            <a:xfrm>
              <a:off x="3990983" y="1563392"/>
              <a:ext cx="4185447" cy="4108467"/>
              <a:chOff x="3990983" y="1563392"/>
              <a:chExt cx="4185447" cy="4108467"/>
            </a:xfrm>
          </p:grpSpPr>
          <p:grpSp>
            <p:nvGrpSpPr>
              <p:cNvPr id="31" name="Group 12"/>
              <p:cNvGrpSpPr/>
              <p:nvPr/>
            </p:nvGrpSpPr>
            <p:grpSpPr>
              <a:xfrm>
                <a:off x="4085983" y="4338917"/>
                <a:ext cx="250401" cy="252007"/>
                <a:chOff x="4149281" y="1887719"/>
                <a:chExt cx="224837" cy="226650"/>
              </a:xfrm>
            </p:grpSpPr>
            <p:sp>
              <p:nvSpPr>
                <p:cNvPr id="69"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
              <p:cNvGrpSpPr/>
              <p:nvPr/>
            </p:nvGrpSpPr>
            <p:grpSpPr>
              <a:xfrm>
                <a:off x="5165128" y="5419852"/>
                <a:ext cx="250401" cy="252007"/>
                <a:chOff x="4149281" y="1887719"/>
                <a:chExt cx="224837" cy="226650"/>
              </a:xfrm>
            </p:grpSpPr>
            <p:sp>
              <p:nvSpPr>
                <p:cNvPr id="67"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
              <p:cNvGrpSpPr/>
              <p:nvPr/>
            </p:nvGrpSpPr>
            <p:grpSpPr>
              <a:xfrm>
                <a:off x="6786047" y="5374409"/>
                <a:ext cx="250401" cy="252007"/>
                <a:chOff x="4149281" y="1887719"/>
                <a:chExt cx="224837" cy="226650"/>
              </a:xfrm>
            </p:grpSpPr>
            <p:sp>
              <p:nvSpPr>
                <p:cNvPr id="6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7853773" y="4463088"/>
                <a:ext cx="250401" cy="252007"/>
                <a:chOff x="4149281" y="1887719"/>
                <a:chExt cx="224837" cy="226650"/>
              </a:xfrm>
            </p:grpSpPr>
            <p:sp>
              <p:nvSpPr>
                <p:cNvPr id="63"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64"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5"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
              <p:cNvGrpSpPr/>
              <p:nvPr/>
            </p:nvGrpSpPr>
            <p:grpSpPr>
              <a:xfrm>
                <a:off x="7460264" y="2178046"/>
                <a:ext cx="206943" cy="208270"/>
                <a:chOff x="4149281" y="1887719"/>
                <a:chExt cx="224837" cy="226650"/>
              </a:xfrm>
            </p:grpSpPr>
            <p:sp>
              <p:nvSpPr>
                <p:cNvPr id="61"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6673055" y="1696133"/>
                <a:ext cx="206943" cy="208270"/>
                <a:chOff x="4149281" y="1887719"/>
                <a:chExt cx="224837" cy="226650"/>
              </a:xfrm>
            </p:grpSpPr>
            <p:sp>
              <p:nvSpPr>
                <p:cNvPr id="59"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
              <p:cNvGrpSpPr/>
              <p:nvPr/>
            </p:nvGrpSpPr>
            <p:grpSpPr>
              <a:xfrm>
                <a:off x="5636903" y="1563392"/>
                <a:ext cx="206943" cy="208270"/>
                <a:chOff x="4149281" y="1887719"/>
                <a:chExt cx="224837" cy="226650"/>
              </a:xfrm>
            </p:grpSpPr>
            <p:sp>
              <p:nvSpPr>
                <p:cNvPr id="57"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4353051" y="2331478"/>
                <a:ext cx="219675" cy="221084"/>
                <a:chOff x="4149281" y="1887719"/>
                <a:chExt cx="224837" cy="226650"/>
              </a:xfrm>
            </p:grpSpPr>
            <p:sp>
              <p:nvSpPr>
                <p:cNvPr id="55"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1"/>
              <p:cNvGrpSpPr/>
              <p:nvPr/>
            </p:nvGrpSpPr>
            <p:grpSpPr>
              <a:xfrm>
                <a:off x="3990983" y="3187984"/>
                <a:ext cx="219675" cy="221084"/>
                <a:chOff x="4149281" y="1887719"/>
                <a:chExt cx="224837" cy="226650"/>
              </a:xfrm>
            </p:grpSpPr>
            <p:sp>
              <p:nvSpPr>
                <p:cNvPr id="53"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2"/>
              <p:cNvGrpSpPr/>
              <p:nvPr/>
            </p:nvGrpSpPr>
            <p:grpSpPr>
              <a:xfrm>
                <a:off x="4705258" y="2828806"/>
                <a:ext cx="199705" cy="200984"/>
                <a:chOff x="4149281" y="1887719"/>
                <a:chExt cx="224837" cy="226650"/>
              </a:xfrm>
            </p:grpSpPr>
            <p:sp>
              <p:nvSpPr>
                <p:cNvPr id="51"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a:off x="4867553" y="4396697"/>
                <a:ext cx="328449" cy="330554"/>
                <a:chOff x="4149281" y="1887719"/>
                <a:chExt cx="224837" cy="226650"/>
              </a:xfrm>
            </p:grpSpPr>
            <p:sp>
              <p:nvSpPr>
                <p:cNvPr id="49"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6"/>
              <p:cNvGrpSpPr/>
              <p:nvPr/>
            </p:nvGrpSpPr>
            <p:grpSpPr>
              <a:xfrm>
                <a:off x="5480832" y="1998704"/>
                <a:ext cx="206943" cy="208270"/>
                <a:chOff x="4149281" y="1887719"/>
                <a:chExt cx="224837" cy="226650"/>
              </a:xfrm>
            </p:grpSpPr>
            <p:sp>
              <p:nvSpPr>
                <p:cNvPr id="47"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9"/>
              <p:cNvGrpSpPr/>
              <p:nvPr/>
            </p:nvGrpSpPr>
            <p:grpSpPr>
              <a:xfrm>
                <a:off x="7068613" y="4908628"/>
                <a:ext cx="250402" cy="252007"/>
                <a:chOff x="4149281" y="1887719"/>
                <a:chExt cx="224837" cy="226650"/>
              </a:xfrm>
            </p:grpSpPr>
            <p:sp>
              <p:nvSpPr>
                <p:cNvPr id="45"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userDrawn="1">
            <p:ph type="ctrTitle"/>
          </p:nvPr>
        </p:nvSpPr>
        <p:spPr>
          <a:xfrm>
            <a:off x="669925" y="3684477"/>
            <a:ext cx="6251063" cy="1035317"/>
          </a:xfrm>
        </p:spPr>
        <p:txBody>
          <a:bodyPr anchor="b">
            <a:normAutofit/>
          </a:bodyPr>
          <a:lstStyle>
            <a:lvl1pPr algn="l">
              <a:defRPr sz="2800" b="1">
                <a:solidFill>
                  <a:schemeClr val="tx1"/>
                </a:solidFill>
              </a:defRPr>
            </a:lvl1pPr>
          </a:lstStyle>
          <a:p>
            <a:endParaRPr lang="zh-CN" altLang="en-US" dirty="0"/>
          </a:p>
        </p:txBody>
      </p:sp>
      <p:grpSp>
        <p:nvGrpSpPr>
          <p:cNvPr id="9" name="组合 8"/>
          <p:cNvGrpSpPr/>
          <p:nvPr userDrawn="1"/>
        </p:nvGrpSpPr>
        <p:grpSpPr>
          <a:xfrm>
            <a:off x="669925" y="2013649"/>
            <a:ext cx="5537071" cy="1015902"/>
            <a:chOff x="416689" y="1415352"/>
            <a:chExt cx="5537071" cy="1015902"/>
          </a:xfrm>
        </p:grpSpPr>
        <p:grpSp>
          <p:nvGrpSpPr>
            <p:cNvPr id="165" name="组合 164"/>
            <p:cNvGrpSpPr/>
            <p:nvPr userDrawn="1"/>
          </p:nvGrpSpPr>
          <p:grpSpPr>
            <a:xfrm>
              <a:off x="2681968" y="1415352"/>
              <a:ext cx="3271792" cy="1015901"/>
              <a:chOff x="0" y="3026106"/>
              <a:chExt cx="2057401" cy="781570"/>
            </a:xfrm>
          </p:grpSpPr>
          <p:sp>
            <p:nvSpPr>
              <p:cNvPr id="166" name="文本框 165"/>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a:solidFill>
                      <a:schemeClr val="accent1"/>
                    </a:solidFill>
                    <a:latin typeface="+mn-lt"/>
                  </a:rPr>
                  <a:t>REPORT</a:t>
                </a:r>
                <a:endParaRPr lang="zh-CN" altLang="en-US" sz="16600" b="1" dirty="0">
                  <a:solidFill>
                    <a:schemeClr val="accent1"/>
                  </a:solidFill>
                  <a:latin typeface="+mn-lt"/>
                </a:endParaRPr>
              </a:p>
            </p:txBody>
          </p:sp>
          <p:sp>
            <p:nvSpPr>
              <p:cNvPr id="167" name="矩形 166"/>
              <p:cNvSpPr/>
              <p:nvPr/>
            </p:nvSpPr>
            <p:spPr>
              <a:xfrm>
                <a:off x="0" y="3026106"/>
                <a:ext cx="1251032" cy="218356"/>
              </a:xfrm>
              <a:prstGeom prst="rect">
                <a:avLst/>
              </a:prstGeom>
              <a:noFill/>
            </p:spPr>
            <p:txBody>
              <a:bodyPr wrap="none" numCol="1" rtlCol="0">
                <a:prstTxWarp prst="textPlain">
                  <a:avLst/>
                </a:prstTxWarp>
                <a:spAutoFit/>
              </a:bodyPr>
              <a:lstStyle/>
              <a:p>
                <a:pPr lvl="0"/>
                <a:r>
                  <a:rPr lang="en-US" altLang="zh-CN" sz="16600" noProof="0" dirty="0">
                    <a:solidFill>
                      <a:schemeClr val="tx1">
                        <a:lumMod val="50000"/>
                        <a:lumOff val="50000"/>
                      </a:schemeClr>
                    </a:solidFill>
                    <a:latin typeface="+mn-lt"/>
                  </a:rPr>
                  <a:t>BUSINESS</a:t>
                </a:r>
              </a:p>
            </p:txBody>
          </p:sp>
        </p:grpSp>
        <p:sp>
          <p:nvSpPr>
            <p:cNvPr id="168" name="文本框 167"/>
            <p:cNvSpPr txBox="1"/>
            <p:nvPr userDrawn="1"/>
          </p:nvSpPr>
          <p:spPr>
            <a:xfrm>
              <a:off x="416689" y="1415353"/>
              <a:ext cx="2125322" cy="1015901"/>
            </a:xfrm>
            <a:prstGeom prst="rect">
              <a:avLst/>
            </a:prstGeom>
            <a:noFill/>
          </p:spPr>
          <p:txBody>
            <a:bodyPr wrap="none" rtlCol="0">
              <a:prstTxWarp prst="textPlain">
                <a:avLst/>
              </a:prstTxWarp>
              <a:spAutoFit/>
            </a:bodyPr>
            <a:lstStyle/>
            <a:p>
              <a:r>
                <a:rPr lang="en-US" altLang="zh-CN" sz="9600" dirty="0">
                  <a:solidFill>
                    <a:schemeClr val="accent2"/>
                  </a:solidFill>
                  <a:latin typeface="Impact" panose="020B0806030902050204" pitchFamily="34" charset="0"/>
                </a:rPr>
                <a:t>2018</a:t>
              </a:r>
              <a:endParaRPr lang="zh-CN" altLang="en-US" sz="9600" dirty="0">
                <a:solidFill>
                  <a:schemeClr val="accent2"/>
                </a:solidFill>
                <a:latin typeface="Impact" panose="020B0806030902050204" pitchFamily="34" charset="0"/>
              </a:endParaRPr>
            </a:p>
          </p:txBody>
        </p:sp>
      </p:gr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6" name="组合 255"/>
          <p:cNvGrpSpPr/>
          <p:nvPr userDrawn="1"/>
        </p:nvGrpSpPr>
        <p:grpSpPr>
          <a:xfrm rot="19800000">
            <a:off x="7637024" y="1573429"/>
            <a:ext cx="3674787" cy="3848798"/>
            <a:chOff x="3195378" y="2060848"/>
            <a:chExt cx="2750096" cy="2880320"/>
          </a:xfrm>
        </p:grpSpPr>
        <p:grpSp>
          <p:nvGrpSpPr>
            <p:cNvPr id="259" name="组合 258"/>
            <p:cNvGrpSpPr/>
            <p:nvPr/>
          </p:nvGrpSpPr>
          <p:grpSpPr>
            <a:xfrm>
              <a:off x="3196776" y="3054755"/>
              <a:ext cx="2741802" cy="1886413"/>
              <a:chOff x="786082" y="3594815"/>
              <a:chExt cx="2741802" cy="1886413"/>
            </a:xfrm>
          </p:grpSpPr>
          <p:grpSp>
            <p:nvGrpSpPr>
              <p:cNvPr id="335" name="Group 17"/>
              <p:cNvGrpSpPr/>
              <p:nvPr/>
            </p:nvGrpSpPr>
            <p:grpSpPr bwMode="auto">
              <a:xfrm>
                <a:off x="1744469" y="3594815"/>
                <a:ext cx="838259" cy="868621"/>
                <a:chOff x="1400" y="679"/>
                <a:chExt cx="2960" cy="2960"/>
              </a:xfrm>
            </p:grpSpPr>
            <p:sp>
              <p:nvSpPr>
                <p:cNvPr id="389"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90"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91"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6" name="组合 335"/>
              <p:cNvGrpSpPr/>
              <p:nvPr/>
            </p:nvGrpSpPr>
            <p:grpSpPr>
              <a:xfrm>
                <a:off x="786082" y="3833752"/>
                <a:ext cx="2741802" cy="1647476"/>
                <a:chOff x="786082" y="3833752"/>
                <a:chExt cx="2741802" cy="1647476"/>
              </a:xfrm>
            </p:grpSpPr>
            <p:grpSp>
              <p:nvGrpSpPr>
                <p:cNvPr id="337" name="Group 9"/>
                <p:cNvGrpSpPr/>
                <p:nvPr/>
              </p:nvGrpSpPr>
              <p:grpSpPr bwMode="auto">
                <a:xfrm>
                  <a:off x="1744469" y="4612607"/>
                  <a:ext cx="838259" cy="868621"/>
                  <a:chOff x="1400" y="679"/>
                  <a:chExt cx="2960" cy="2960"/>
                </a:xfrm>
              </p:grpSpPr>
              <p:sp>
                <p:nvSpPr>
                  <p:cNvPr id="386" name="Freeform 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7" name="Freeform 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8" name="Freeform 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8" name="Group 13"/>
                <p:cNvGrpSpPr/>
                <p:nvPr/>
              </p:nvGrpSpPr>
              <p:grpSpPr bwMode="auto">
                <a:xfrm>
                  <a:off x="1744469" y="4104371"/>
                  <a:ext cx="838259" cy="868621"/>
                  <a:chOff x="1400" y="679"/>
                  <a:chExt cx="2960" cy="2960"/>
                </a:xfrm>
              </p:grpSpPr>
              <p:sp>
                <p:nvSpPr>
                  <p:cNvPr id="383" name="Freeform 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4" name="Freeform 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5" name="Freeform 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9" name="Group 25"/>
                <p:cNvGrpSpPr/>
                <p:nvPr/>
              </p:nvGrpSpPr>
              <p:grpSpPr bwMode="auto">
                <a:xfrm>
                  <a:off x="2223663" y="4343308"/>
                  <a:ext cx="838259" cy="868621"/>
                  <a:chOff x="1400" y="679"/>
                  <a:chExt cx="2960" cy="2960"/>
                </a:xfrm>
              </p:grpSpPr>
              <p:sp>
                <p:nvSpPr>
                  <p:cNvPr id="380" name="Freeform 2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1" name="Freeform 2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2" name="Freeform 2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0" name="Group 29"/>
                <p:cNvGrpSpPr/>
                <p:nvPr/>
              </p:nvGrpSpPr>
              <p:grpSpPr bwMode="auto">
                <a:xfrm>
                  <a:off x="2223663" y="3833752"/>
                  <a:ext cx="838259" cy="868621"/>
                  <a:chOff x="1400" y="679"/>
                  <a:chExt cx="2960" cy="2960"/>
                </a:xfrm>
              </p:grpSpPr>
              <p:sp>
                <p:nvSpPr>
                  <p:cNvPr id="377"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8"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9"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1" name="Group 45"/>
                <p:cNvGrpSpPr/>
                <p:nvPr/>
              </p:nvGrpSpPr>
              <p:grpSpPr bwMode="auto">
                <a:xfrm>
                  <a:off x="2689625" y="4076648"/>
                  <a:ext cx="838259" cy="868621"/>
                  <a:chOff x="1400" y="679"/>
                  <a:chExt cx="2960" cy="2960"/>
                </a:xfrm>
              </p:grpSpPr>
              <p:sp>
                <p:nvSpPr>
                  <p:cNvPr id="374" name="Freeform 4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5" name="Freeform 4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6" name="Freeform 4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2" name="Group 49"/>
                <p:cNvGrpSpPr/>
                <p:nvPr/>
              </p:nvGrpSpPr>
              <p:grpSpPr bwMode="auto">
                <a:xfrm>
                  <a:off x="1265276" y="4343308"/>
                  <a:ext cx="838259" cy="868621"/>
                  <a:chOff x="1400" y="679"/>
                  <a:chExt cx="2960" cy="2960"/>
                </a:xfrm>
              </p:grpSpPr>
              <p:sp>
                <p:nvSpPr>
                  <p:cNvPr id="371" name="Freeform 5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2" name="Freeform 5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3" name="Freeform 5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3" name="Group 53"/>
                <p:cNvGrpSpPr/>
                <p:nvPr/>
              </p:nvGrpSpPr>
              <p:grpSpPr bwMode="auto">
                <a:xfrm>
                  <a:off x="1265276" y="3833752"/>
                  <a:ext cx="838259" cy="868621"/>
                  <a:chOff x="1400" y="679"/>
                  <a:chExt cx="2960" cy="2960"/>
                </a:xfrm>
              </p:grpSpPr>
              <p:sp>
                <p:nvSpPr>
                  <p:cNvPr id="368"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9"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0"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4" name="Group 61"/>
                <p:cNvGrpSpPr/>
                <p:nvPr/>
              </p:nvGrpSpPr>
              <p:grpSpPr bwMode="auto">
                <a:xfrm>
                  <a:off x="1744469" y="4582244"/>
                  <a:ext cx="838259" cy="868621"/>
                  <a:chOff x="1400" y="679"/>
                  <a:chExt cx="2960" cy="2960"/>
                </a:xfrm>
              </p:grpSpPr>
              <p:sp>
                <p:nvSpPr>
                  <p:cNvPr id="365" name="Freeform 6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6" name="Freeform 6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7" name="Freeform 6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5" name="Group 65"/>
                <p:cNvGrpSpPr/>
                <p:nvPr/>
              </p:nvGrpSpPr>
              <p:grpSpPr bwMode="auto">
                <a:xfrm>
                  <a:off x="1744469" y="4072689"/>
                  <a:ext cx="838259" cy="868621"/>
                  <a:chOff x="1400" y="679"/>
                  <a:chExt cx="2960" cy="2960"/>
                </a:xfrm>
              </p:grpSpPr>
              <p:sp>
                <p:nvSpPr>
                  <p:cNvPr id="362"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3"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4"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6" name="Group 77"/>
                <p:cNvGrpSpPr/>
                <p:nvPr/>
              </p:nvGrpSpPr>
              <p:grpSpPr bwMode="auto">
                <a:xfrm>
                  <a:off x="2223663" y="4312945"/>
                  <a:ext cx="838259" cy="868621"/>
                  <a:chOff x="1400" y="679"/>
                  <a:chExt cx="2960" cy="2960"/>
                </a:xfrm>
              </p:grpSpPr>
              <p:sp>
                <p:nvSpPr>
                  <p:cNvPr id="359"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0"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1"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7" name="Group 89"/>
                <p:cNvGrpSpPr/>
                <p:nvPr/>
              </p:nvGrpSpPr>
              <p:grpSpPr bwMode="auto">
                <a:xfrm>
                  <a:off x="786082" y="4074009"/>
                  <a:ext cx="838259" cy="868621"/>
                  <a:chOff x="1400" y="679"/>
                  <a:chExt cx="2960" cy="2960"/>
                </a:xfrm>
              </p:grpSpPr>
              <p:sp>
                <p:nvSpPr>
                  <p:cNvPr id="356"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7"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8"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8" name="Group 101"/>
                <p:cNvGrpSpPr/>
                <p:nvPr/>
              </p:nvGrpSpPr>
              <p:grpSpPr bwMode="auto">
                <a:xfrm>
                  <a:off x="1265276" y="4312945"/>
                  <a:ext cx="838259" cy="868621"/>
                  <a:chOff x="1400" y="679"/>
                  <a:chExt cx="2960" cy="2960"/>
                </a:xfrm>
              </p:grpSpPr>
              <p:sp>
                <p:nvSpPr>
                  <p:cNvPr id="353"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4"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5"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9" name="Group 113"/>
                <p:cNvGrpSpPr/>
                <p:nvPr/>
              </p:nvGrpSpPr>
              <p:grpSpPr bwMode="auto">
                <a:xfrm>
                  <a:off x="1744469" y="4553202"/>
                  <a:ext cx="838259" cy="868621"/>
                  <a:chOff x="1400" y="679"/>
                  <a:chExt cx="2960" cy="2960"/>
                </a:xfrm>
              </p:grpSpPr>
              <p:sp>
                <p:nvSpPr>
                  <p:cNvPr id="350"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1"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2"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grpSp>
          <p:nvGrpSpPr>
            <p:cNvPr id="260" name="组合 259"/>
            <p:cNvGrpSpPr/>
            <p:nvPr/>
          </p:nvGrpSpPr>
          <p:grpSpPr>
            <a:xfrm>
              <a:off x="3195378" y="2528900"/>
              <a:ext cx="2743200" cy="1846081"/>
              <a:chOff x="784684" y="1484784"/>
              <a:chExt cx="2743200" cy="1846081"/>
            </a:xfrm>
          </p:grpSpPr>
          <p:grpSp>
            <p:nvGrpSpPr>
              <p:cNvPr id="298" name="Group 17"/>
              <p:cNvGrpSpPr/>
              <p:nvPr/>
            </p:nvGrpSpPr>
            <p:grpSpPr bwMode="auto">
              <a:xfrm>
                <a:off x="1742379" y="1484784"/>
                <a:ext cx="838259" cy="868621"/>
                <a:chOff x="1400" y="679"/>
                <a:chExt cx="2960" cy="2960"/>
              </a:xfrm>
            </p:grpSpPr>
            <p:sp>
              <p:nvSpPr>
                <p:cNvPr id="332"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3"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4"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99" name="Group 29"/>
              <p:cNvGrpSpPr/>
              <p:nvPr/>
            </p:nvGrpSpPr>
            <p:grpSpPr bwMode="auto">
              <a:xfrm>
                <a:off x="2221573" y="1723721"/>
                <a:ext cx="838259" cy="868621"/>
                <a:chOff x="1400" y="679"/>
                <a:chExt cx="2960" cy="2960"/>
              </a:xfrm>
            </p:grpSpPr>
            <p:sp>
              <p:nvSpPr>
                <p:cNvPr id="329"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0"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1"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0" name="Group 53"/>
              <p:cNvGrpSpPr/>
              <p:nvPr/>
            </p:nvGrpSpPr>
            <p:grpSpPr bwMode="auto">
              <a:xfrm>
                <a:off x="1263186" y="1723721"/>
                <a:ext cx="838259" cy="868621"/>
                <a:chOff x="1400" y="679"/>
                <a:chExt cx="2960" cy="2960"/>
              </a:xfrm>
            </p:grpSpPr>
            <p:sp>
              <p:nvSpPr>
                <p:cNvPr id="326"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7"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8"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1" name="Group 65"/>
              <p:cNvGrpSpPr/>
              <p:nvPr/>
            </p:nvGrpSpPr>
            <p:grpSpPr bwMode="auto">
              <a:xfrm>
                <a:off x="1742379" y="1962658"/>
                <a:ext cx="838259" cy="868621"/>
                <a:chOff x="1400" y="679"/>
                <a:chExt cx="2960" cy="2960"/>
              </a:xfrm>
            </p:grpSpPr>
            <p:sp>
              <p:nvSpPr>
                <p:cNvPr id="323"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4"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5"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2" name="组合 301"/>
              <p:cNvGrpSpPr>
                <a:grpSpLocks noChangeAspect="1"/>
              </p:cNvGrpSpPr>
              <p:nvPr/>
            </p:nvGrpSpPr>
            <p:grpSpPr>
              <a:xfrm>
                <a:off x="784684" y="1988840"/>
                <a:ext cx="2743200" cy="1342025"/>
                <a:chOff x="517843" y="3276600"/>
                <a:chExt cx="3313113" cy="1620837"/>
              </a:xfrm>
            </p:grpSpPr>
            <p:grpSp>
              <p:nvGrpSpPr>
                <p:cNvPr id="303" name="Group 37"/>
                <p:cNvGrpSpPr/>
                <p:nvPr/>
              </p:nvGrpSpPr>
              <p:grpSpPr bwMode="auto">
                <a:xfrm>
                  <a:off x="2822893" y="3276600"/>
                  <a:ext cx="1008063" cy="1044575"/>
                  <a:chOff x="1400" y="679"/>
                  <a:chExt cx="2960" cy="2960"/>
                </a:xfrm>
              </p:grpSpPr>
              <p:sp>
                <p:nvSpPr>
                  <p:cNvPr id="320" name="Freeform 3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1" name="Freeform 3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2" name="Freeform 4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4" name="Group 73"/>
                <p:cNvGrpSpPr/>
                <p:nvPr/>
              </p:nvGrpSpPr>
              <p:grpSpPr bwMode="auto">
                <a:xfrm>
                  <a:off x="2246631" y="3563937"/>
                  <a:ext cx="1008063" cy="1044575"/>
                  <a:chOff x="1400" y="679"/>
                  <a:chExt cx="2960" cy="2960"/>
                </a:xfrm>
              </p:grpSpPr>
              <p:sp>
                <p:nvSpPr>
                  <p:cNvPr id="317" name="Freeform 7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8" name="Freeform 7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9" name="Freeform 7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5" name="Group 85"/>
                <p:cNvGrpSpPr/>
                <p:nvPr/>
              </p:nvGrpSpPr>
              <p:grpSpPr bwMode="auto">
                <a:xfrm>
                  <a:off x="517843" y="3276600"/>
                  <a:ext cx="1008063" cy="1044575"/>
                  <a:chOff x="1400" y="679"/>
                  <a:chExt cx="2960" cy="2960"/>
                </a:xfrm>
              </p:grpSpPr>
              <p:sp>
                <p:nvSpPr>
                  <p:cNvPr id="314" name="Freeform 8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5" name="Freeform 8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6" name="Freeform 8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6" name="Group 97"/>
                <p:cNvGrpSpPr/>
                <p:nvPr/>
              </p:nvGrpSpPr>
              <p:grpSpPr bwMode="auto">
                <a:xfrm>
                  <a:off x="1094106" y="3563937"/>
                  <a:ext cx="1008063" cy="1044575"/>
                  <a:chOff x="1400" y="679"/>
                  <a:chExt cx="2960" cy="2960"/>
                </a:xfrm>
              </p:grpSpPr>
              <p:sp>
                <p:nvSpPr>
                  <p:cNvPr id="311" name="Freeform 9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2" name="Freeform 9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3" name="Freeform 10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7" name="Group 109"/>
                <p:cNvGrpSpPr/>
                <p:nvPr/>
              </p:nvGrpSpPr>
              <p:grpSpPr bwMode="auto">
                <a:xfrm>
                  <a:off x="1670368" y="3852862"/>
                  <a:ext cx="1008063" cy="1044575"/>
                  <a:chOff x="1400" y="679"/>
                  <a:chExt cx="2960" cy="2960"/>
                </a:xfrm>
              </p:grpSpPr>
              <p:sp>
                <p:nvSpPr>
                  <p:cNvPr id="308" name="Freeform 1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09" name="Freeform 1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0" name="Freeform 1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grpSp>
          <p:nvGrpSpPr>
            <p:cNvPr id="261" name="组合 260"/>
            <p:cNvGrpSpPr/>
            <p:nvPr/>
          </p:nvGrpSpPr>
          <p:grpSpPr>
            <a:xfrm>
              <a:off x="3202274" y="2060848"/>
              <a:ext cx="2743200" cy="1819161"/>
              <a:chOff x="791580" y="2600908"/>
              <a:chExt cx="2743200" cy="1819161"/>
            </a:xfrm>
          </p:grpSpPr>
          <p:grpSp>
            <p:nvGrpSpPr>
              <p:cNvPr id="262" name="Group 17"/>
              <p:cNvGrpSpPr/>
              <p:nvPr/>
            </p:nvGrpSpPr>
            <p:grpSpPr bwMode="auto">
              <a:xfrm>
                <a:off x="1745851" y="2600908"/>
                <a:ext cx="834659" cy="864890"/>
                <a:chOff x="1400" y="679"/>
                <a:chExt cx="2960" cy="2960"/>
              </a:xfrm>
            </p:grpSpPr>
            <p:sp>
              <p:nvSpPr>
                <p:cNvPr id="295"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6"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7"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3" name="Group 29"/>
              <p:cNvGrpSpPr/>
              <p:nvPr/>
            </p:nvGrpSpPr>
            <p:grpSpPr bwMode="auto">
              <a:xfrm>
                <a:off x="2222986" y="2838819"/>
                <a:ext cx="834659" cy="864890"/>
                <a:chOff x="1400" y="679"/>
                <a:chExt cx="2960" cy="2960"/>
              </a:xfrm>
            </p:grpSpPr>
            <p:sp>
              <p:nvSpPr>
                <p:cNvPr id="292"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3"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4"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4" name="Group 53"/>
              <p:cNvGrpSpPr/>
              <p:nvPr/>
            </p:nvGrpSpPr>
            <p:grpSpPr bwMode="auto">
              <a:xfrm>
                <a:off x="1268716" y="2838819"/>
                <a:ext cx="834659" cy="864890"/>
                <a:chOff x="1400" y="679"/>
                <a:chExt cx="2960" cy="2960"/>
              </a:xfrm>
            </p:grpSpPr>
            <p:sp>
              <p:nvSpPr>
                <p:cNvPr id="289"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0"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1"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5" name="Group 41"/>
              <p:cNvGrpSpPr/>
              <p:nvPr/>
            </p:nvGrpSpPr>
            <p:grpSpPr bwMode="auto">
              <a:xfrm>
                <a:off x="2700121" y="3078044"/>
                <a:ext cx="834659" cy="866205"/>
                <a:chOff x="1400" y="676"/>
                <a:chExt cx="2961" cy="2963"/>
              </a:xfrm>
            </p:grpSpPr>
            <p:sp>
              <p:nvSpPr>
                <p:cNvPr id="286" name="Freeform 42"/>
                <p:cNvSpPr/>
                <p:nvPr/>
              </p:nvSpPr>
              <p:spPr bwMode="auto">
                <a:xfrm>
                  <a:off x="1400" y="676"/>
                  <a:ext cx="2961" cy="1479"/>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alpha val="25098"/>
                  </a:srgbClr>
                </a:solidFill>
                <a:ln w="19050" cap="rnd">
                  <a:solidFill>
                    <a:srgbClr val="FFFFFF"/>
                  </a:solidFill>
                  <a:prstDash val="sysDot"/>
                  <a:round/>
                </a:ln>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7" name="Freeform 4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FFFFFF">
                    <a:alpha val="25098"/>
                  </a:srgbClr>
                </a:solidFill>
                <a:ln w="19050" cap="rnd" cmpd="sng">
                  <a:solidFill>
                    <a:srgbClr val="FFFFFF"/>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8" name="Freeform 4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FFFFFF">
                    <a:alpha val="25098"/>
                  </a:srgbClr>
                </a:solidFill>
                <a:ln w="19050" cap="rnd" cmpd="sng">
                  <a:solidFill>
                    <a:srgbClr val="FFFFFF"/>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6" name="Group 65"/>
              <p:cNvGrpSpPr/>
              <p:nvPr/>
            </p:nvGrpSpPr>
            <p:grpSpPr bwMode="auto">
              <a:xfrm>
                <a:off x="1745851" y="3076729"/>
                <a:ext cx="834659" cy="864890"/>
                <a:chOff x="1400" y="679"/>
                <a:chExt cx="2960" cy="2960"/>
              </a:xfrm>
            </p:grpSpPr>
            <p:sp>
              <p:nvSpPr>
                <p:cNvPr id="283"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4"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5"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7" name="Group 89"/>
              <p:cNvGrpSpPr/>
              <p:nvPr/>
            </p:nvGrpSpPr>
            <p:grpSpPr bwMode="auto">
              <a:xfrm>
                <a:off x="791580" y="3078044"/>
                <a:ext cx="834659" cy="864890"/>
                <a:chOff x="1400" y="679"/>
                <a:chExt cx="2960" cy="2960"/>
              </a:xfrm>
            </p:grpSpPr>
            <p:sp>
              <p:nvSpPr>
                <p:cNvPr id="280"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1"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2"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8" name="Group 77"/>
              <p:cNvGrpSpPr/>
              <p:nvPr/>
            </p:nvGrpSpPr>
            <p:grpSpPr bwMode="auto">
              <a:xfrm>
                <a:off x="2222986" y="3315954"/>
                <a:ext cx="834659" cy="864890"/>
                <a:chOff x="1400" y="679"/>
                <a:chExt cx="2960" cy="2960"/>
              </a:xfrm>
            </p:grpSpPr>
            <p:sp>
              <p:nvSpPr>
                <p:cNvPr id="277"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8"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9"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9" name="Group 101"/>
              <p:cNvGrpSpPr/>
              <p:nvPr/>
            </p:nvGrpSpPr>
            <p:grpSpPr bwMode="auto">
              <a:xfrm>
                <a:off x="1268716" y="3315954"/>
                <a:ext cx="834659" cy="864890"/>
                <a:chOff x="1400" y="679"/>
                <a:chExt cx="2960" cy="2960"/>
              </a:xfrm>
            </p:grpSpPr>
            <p:sp>
              <p:nvSpPr>
                <p:cNvPr id="274"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5"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6"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70" name="Group 113"/>
              <p:cNvGrpSpPr/>
              <p:nvPr/>
            </p:nvGrpSpPr>
            <p:grpSpPr bwMode="auto">
              <a:xfrm>
                <a:off x="1745851" y="3555179"/>
                <a:ext cx="834659" cy="864890"/>
                <a:chOff x="1400" y="679"/>
                <a:chExt cx="2960" cy="2960"/>
              </a:xfrm>
            </p:grpSpPr>
            <p:sp>
              <p:nvSpPr>
                <p:cNvPr id="271"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2"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3"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26" name="图片 125"/>
          <p:cNvPicPr>
            <a:picLocks noChangeAspect="1"/>
          </p:cNvPicPr>
          <p:nvPr userDrawn="1"/>
        </p:nvPicPr>
        <p:blipFill>
          <a:blip r:embed="rId2"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633239" y="1550787"/>
            <a:ext cx="2803912" cy="3019017"/>
          </a:xfrm>
          <a:prstGeom prst="rect">
            <a:avLst/>
          </a:prstGeom>
        </p:spPr>
      </p:pic>
      <p:sp>
        <p:nvSpPr>
          <p:cNvPr id="13" name="日期占位符 12"/>
          <p:cNvSpPr>
            <a:spLocks noGrp="1"/>
          </p:cNvSpPr>
          <p:nvPr>
            <p:ph type="dt" sz="half" idx="14"/>
          </p:nvPr>
        </p:nvSpPr>
        <p:spPr/>
        <p:txBody>
          <a:bodyPr/>
          <a:lstStyle>
            <a:lvl1pPr>
              <a:defRPr>
                <a:solidFill>
                  <a:schemeClr val="tx1"/>
                </a:solidFill>
              </a:defRPr>
            </a:lvl1pPr>
          </a:lstStyle>
          <a:p>
            <a:fld id="{6489D9C7-5DC6-4263-87FF-7C99F6FB63C3}" type="datetime1">
              <a:rPr lang="zh-CN" altLang="en-US" smtClean="0"/>
              <a:pPr/>
              <a:t>2020-03-12</a:t>
            </a:fld>
            <a:endParaRPr lang="zh-CN" altLang="en-US"/>
          </a:p>
        </p:txBody>
      </p:sp>
      <p:sp>
        <p:nvSpPr>
          <p:cNvPr id="14" name="页脚占位符 13"/>
          <p:cNvSpPr>
            <a:spLocks noGrp="1"/>
          </p:cNvSpPr>
          <p:nvPr>
            <p:ph type="ftr" sz="quarter" idx="15"/>
          </p:nvPr>
        </p:nvSpPr>
        <p:spPr/>
        <p:txBody>
          <a:bodyPr/>
          <a:lstStyle>
            <a:lvl1pPr>
              <a:defRPr>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p>
        </p:txBody>
      </p:sp>
      <p:sp>
        <p:nvSpPr>
          <p:cNvPr id="15" name="灯片编号占位符 14"/>
          <p:cNvSpPr>
            <a:spLocks noGrp="1"/>
          </p:cNvSpPr>
          <p:nvPr>
            <p:ph type="sldNum" sz="quarter" idx="16"/>
          </p:nvPr>
        </p:nvSpPr>
        <p:spPr/>
        <p:txBody>
          <a:bodyPr/>
          <a:lstStyle>
            <a:lvl1pPr>
              <a:defRPr>
                <a:solidFill>
                  <a:schemeClr val="tx1"/>
                </a:solidFill>
              </a:defRPr>
            </a:lvl1pPr>
          </a:lstStyle>
          <a:p>
            <a:fld id="{5DD3DB80-B894-403A-B48E-6FDC1A72010E}" type="slidenum">
              <a:rPr lang="zh-CN" altLang="en-US" smtClean="0"/>
              <a:pPr/>
              <a:t>‹#›</a:t>
            </a:fld>
            <a:endParaRPr lang="zh-CN" altLang="en-US"/>
          </a:p>
        </p:txBody>
      </p:sp>
      <p:sp>
        <p:nvSpPr>
          <p:cNvPr id="20" name="标题 1"/>
          <p:cNvSpPr>
            <a:spLocks noGrp="1"/>
          </p:cNvSpPr>
          <p:nvPr>
            <p:ph type="title" hasCustomPrompt="1"/>
          </p:nvPr>
        </p:nvSpPr>
        <p:spPr>
          <a:xfrm>
            <a:off x="3930134" y="2027705"/>
            <a:ext cx="7590354" cy="1145332"/>
          </a:xfrm>
        </p:spPr>
        <p:txBody>
          <a:bodyPr anchor="b">
            <a:normAutofit/>
          </a:bodyPr>
          <a:lstStyle>
            <a:lvl1pPr>
              <a:defRPr sz="240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3930134" y="3173038"/>
            <a:ext cx="7590354" cy="1082874"/>
          </a:xfrm>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7" name="页脚占位符 6"/>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직사각형 45"/>
          <p:cNvSpPr/>
          <p:nvPr userDrawn="1"/>
        </p:nvSpPr>
        <p:spPr>
          <a:xfrm>
            <a:off x="669925" y="1045445"/>
            <a:ext cx="10856892" cy="88789"/>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2_仅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7" name="页脚占位符 6"/>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직사각형 45"/>
          <p:cNvSpPr/>
          <p:nvPr userDrawn="1"/>
        </p:nvSpPr>
        <p:spPr>
          <a:xfrm>
            <a:off x="669925" y="1045445"/>
            <a:ext cx="10856892" cy="88789"/>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仅标题">
    <p:bg>
      <p:bgRef idx="1003">
        <a:schemeClr val="bg2"/>
      </p:bgRef>
    </p:bg>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119" name="图片 118"/>
          <p:cNvPicPr>
            <a:picLocks noChangeAspect="1"/>
          </p:cNvPicPr>
          <p:nvPr userDrawn="1"/>
        </p:nvPicPr>
        <p:blipFill>
          <a:blip r:embed="rId2"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7367709" y="1256325"/>
            <a:ext cx="3745358" cy="4032688"/>
          </a:xfrm>
          <a:prstGeom prst="rect">
            <a:avLst/>
          </a:prstGeom>
        </p:spPr>
      </p:pic>
      <p:sp>
        <p:nvSpPr>
          <p:cNvPr id="14" name="文本占位符 62"/>
          <p:cNvSpPr>
            <a:spLocks noGrp="1"/>
          </p:cNvSpPr>
          <p:nvPr>
            <p:ph type="body" sz="quarter" idx="17" hasCustomPrompt="1"/>
          </p:nvPr>
        </p:nvSpPr>
        <p:spPr>
          <a:xfrm>
            <a:off x="1035242" y="4272591"/>
            <a:ext cx="5537071" cy="310871"/>
          </a:xfrm>
        </p:spPr>
        <p:txBody>
          <a:bodyPr vert="horz" lIns="91440" tIns="45720" rIns="91440" bIns="45720" rtlCol="0" anchor="b">
            <a:normAutofit/>
          </a:bodyPr>
          <a:lstStyle>
            <a:lvl1pPr marL="0" indent="0" algn="r">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公司或署名</a:t>
            </a:r>
            <a:endParaRPr lang="en-US" altLang="zh-CN" dirty="0"/>
          </a:p>
        </p:txBody>
      </p:sp>
      <p:sp>
        <p:nvSpPr>
          <p:cNvPr id="15" name="文本占位符 62"/>
          <p:cNvSpPr>
            <a:spLocks noGrp="1"/>
          </p:cNvSpPr>
          <p:nvPr>
            <p:ph type="body" sz="quarter" idx="18" hasCustomPrompt="1"/>
          </p:nvPr>
        </p:nvSpPr>
        <p:spPr>
          <a:xfrm>
            <a:off x="1035242" y="4588225"/>
            <a:ext cx="5537071" cy="310871"/>
          </a:xfrm>
        </p:spPr>
        <p:txBody>
          <a:bodyPr vert="horz" lIns="91440" tIns="45720" rIns="91440" bIns="45720" rtlCol="0">
            <a:normAutofit/>
          </a:bodyPr>
          <a:lstStyle>
            <a:lvl1pPr marL="0" indent="0" algn="r">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版权信息或网址</a:t>
            </a:r>
            <a:endParaRPr lang="en-US" altLang="zh-CN" dirty="0"/>
          </a:p>
        </p:txBody>
      </p:sp>
      <p:cxnSp>
        <p:nvCxnSpPr>
          <p:cNvPr id="72" name="直接连接符 71"/>
          <p:cNvCxnSpPr/>
          <p:nvPr userDrawn="1"/>
        </p:nvCxnSpPr>
        <p:spPr>
          <a:xfrm>
            <a:off x="1035243" y="3072831"/>
            <a:ext cx="55360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p:nvPr userDrawn="1"/>
        </p:nvSpPr>
        <p:spPr>
          <a:xfrm>
            <a:off x="1035242" y="2971697"/>
            <a:ext cx="5537071" cy="92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7" name="文本框 76"/>
          <p:cNvSpPr txBox="1"/>
          <p:nvPr/>
        </p:nvSpPr>
        <p:spPr>
          <a:xfrm>
            <a:off x="1035242" y="1949062"/>
            <a:ext cx="5537071" cy="1115234"/>
          </a:xfrm>
          <a:prstGeom prst="rect">
            <a:avLst/>
          </a:prstGeom>
          <a:noFill/>
        </p:spPr>
        <p:txBody>
          <a:bodyPr wrap="none" rtlCol="0">
            <a:prstTxWarp prst="textPlain">
              <a:avLst/>
            </a:prstTxWarp>
            <a:spAutoFit/>
          </a:bodyPr>
          <a:lstStyle/>
          <a:p>
            <a:r>
              <a:rPr lang="zh-CN" altLang="en-US" sz="13800" b="1" dirty="0" smtClean="0">
                <a:solidFill>
                  <a:schemeClr val="accent1"/>
                </a:solidFill>
                <a:latin typeface="+mn-lt"/>
              </a:rPr>
              <a:t>拱墅欢迎您！</a:t>
            </a:r>
            <a:endParaRPr lang="zh-CN" altLang="en-US" sz="13800" b="1" dirty="0">
              <a:solidFill>
                <a:schemeClr val="accent1"/>
              </a:solidFill>
              <a:latin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1732" y="6515100"/>
            <a:ext cx="1388536" cy="206381"/>
          </a:xfrm>
          <a:prstGeom prst="rect">
            <a:avLst/>
          </a:prstGeom>
        </p:spPr>
        <p:txBody>
          <a:bodyPr vert="horz" lIns="91440" tIns="45720" rIns="91440" bIns="45720" rtlCol="0" anchor="ctr"/>
          <a:lstStyle>
            <a:lvl1pPr algn="ctr">
              <a:defRPr sz="1000">
                <a:solidFill>
                  <a:schemeClr val="tx1"/>
                </a:solidFill>
              </a:defRPr>
            </a:lvl1pPr>
          </a:lstStyle>
          <a:p>
            <a:fld id="{6489D9C7-5DC6-4263-87FF-7C99F6FB63C3}" type="datetime1">
              <a:rPr lang="zh-CN" altLang="en-US" smtClean="0"/>
              <a:pPr/>
              <a:t>2020-03-12</a:t>
            </a:fld>
            <a:endParaRPr lang="zh-CN" altLang="en-US"/>
          </a:p>
        </p:txBody>
      </p:sp>
      <p:sp>
        <p:nvSpPr>
          <p:cNvPr id="5" name="页脚占位符 4"/>
          <p:cNvSpPr>
            <a:spLocks noGrp="1"/>
          </p:cNvSpPr>
          <p:nvPr>
            <p:ph type="ftr" sz="quarter" idx="3"/>
          </p:nvPr>
        </p:nvSpPr>
        <p:spPr>
          <a:xfrm>
            <a:off x="669924" y="6515100"/>
            <a:ext cx="4140201" cy="206381"/>
          </a:xfrm>
          <a:prstGeom prst="rect">
            <a:avLst/>
          </a:prstGeom>
        </p:spPr>
        <p:txBody>
          <a:bodyPr vert="horz" lIns="91440" tIns="45720" rIns="91440" bIns="45720" rtlCol="0" anchor="ctr"/>
          <a:lstStyle>
            <a:lvl1pPr algn="l">
              <a:defRPr sz="1000">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p>
        </p:txBody>
      </p:sp>
      <p:sp>
        <p:nvSpPr>
          <p:cNvPr id="6" name="灯片编号占位符 5"/>
          <p:cNvSpPr>
            <a:spLocks noGrp="1"/>
          </p:cNvSpPr>
          <p:nvPr>
            <p:ph type="sldNum" sz="quarter" idx="4"/>
          </p:nvPr>
        </p:nvSpPr>
        <p:spPr>
          <a:xfrm>
            <a:off x="8610599" y="6515100"/>
            <a:ext cx="2909888" cy="206381"/>
          </a:xfrm>
          <a:prstGeom prst="rect">
            <a:avLst/>
          </a:prstGeom>
        </p:spPr>
        <p:txBody>
          <a:bodyPr vert="horz" lIns="91440" tIns="45720" rIns="91440" bIns="45720" rtlCol="0" anchor="ctr"/>
          <a:lstStyle>
            <a:lvl1pPr algn="r">
              <a:defRPr sz="1000">
                <a:solidFill>
                  <a:schemeClr val="tx1"/>
                </a:solidFill>
              </a:defRPr>
            </a:lvl1pPr>
          </a:lstStyle>
          <a:p>
            <a:fld id="{5DD3DB80-B894-403A-B48E-6FDC1A72010E}" type="slidenum">
              <a:rPr lang="zh-CN" altLang="en-US" smtClean="0"/>
              <a:pPr/>
              <a:t>‹#›</a:t>
            </a:fld>
            <a:endParaRPr lang="zh-CN" altLang="en-US"/>
          </a:p>
        </p:txBody>
      </p:sp>
      <p:cxnSp>
        <p:nvCxnSpPr>
          <p:cNvPr id="8" name="直接连接符 7"/>
          <p:cNvCxnSpPr/>
          <p:nvPr userDrawn="1"/>
        </p:nvCxnSpPr>
        <p:spPr>
          <a:xfrm>
            <a:off x="669924" y="1028700"/>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69923" y="6240463"/>
            <a:ext cx="10850563"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36229;&#38142;&#25509;/&#25215;&#21150;&#36153;&#29992;.png" TargetMode="External"/><Relationship Id="rId5" Type="http://schemas.openxmlformats.org/officeDocument/2006/relationships/image" Target="../media/image22.png"/><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YC$Y~{5~0~)[BLT_3G1L]L"/>
          <p:cNvPicPr>
            <a:picLocks noChangeAspect="1"/>
          </p:cNvPicPr>
          <p:nvPr/>
        </p:nvPicPr>
        <p:blipFill>
          <a:blip r:embed="rId3" cstate="print"/>
          <a:stretch>
            <a:fillRect/>
          </a:stretch>
        </p:blipFill>
        <p:spPr>
          <a:xfrm>
            <a:off x="-635" y="0"/>
            <a:ext cx="12192635" cy="6858635"/>
          </a:xfrm>
          <a:prstGeom prst="rect">
            <a:avLst/>
          </a:prstGeom>
        </p:spPr>
      </p:pic>
      <p:sp>
        <p:nvSpPr>
          <p:cNvPr id="3" name="灯片编号占位符 2"/>
          <p:cNvSpPr>
            <a:spLocks noGrp="1"/>
          </p:cNvSpPr>
          <p:nvPr>
            <p:ph type="sldNum" sz="quarter" idx="12"/>
          </p:nvPr>
        </p:nvSpPr>
        <p:spPr/>
        <p:txBody>
          <a:bodyPr/>
          <a:lstStyle/>
          <a:p>
            <a:fld id="{5DD3DB80-B894-403A-B48E-6FDC1A72010E}" type="slidenum">
              <a:rPr lang="zh-CN" altLang="en-US" smtClean="0"/>
              <a:pPr/>
              <a:t>1</a:t>
            </a:fld>
            <a:endParaRPr lang="zh-CN" altLang="en-US"/>
          </a:p>
        </p:txBody>
      </p:sp>
      <p:pic>
        <p:nvPicPr>
          <p:cNvPr id="6" name="图片 5"/>
          <p:cNvPicPr>
            <a:picLocks noChangeAspect="1"/>
          </p:cNvPicPr>
          <p:nvPr/>
        </p:nvPicPr>
        <p:blipFill>
          <a:blip r:embed="rId4" cstate="print"/>
          <a:stretch>
            <a:fillRect/>
          </a:stretch>
        </p:blipFill>
        <p:spPr>
          <a:xfrm>
            <a:off x="10071100" y="520700"/>
            <a:ext cx="1449705" cy="2440305"/>
          </a:xfrm>
          <a:prstGeom prst="rect">
            <a:avLst/>
          </a:prstGeom>
        </p:spPr>
      </p:pic>
      <p:pic>
        <p:nvPicPr>
          <p:cNvPr id="7" name="图片 6" descr="3de414a7f68b08920c8f597ef81296aa"/>
          <p:cNvPicPr>
            <a:picLocks noChangeAspect="1"/>
          </p:cNvPicPr>
          <p:nvPr/>
        </p:nvPicPr>
        <p:blipFill>
          <a:blip r:embed="rId5" cstate="print"/>
          <a:stretch>
            <a:fillRect/>
          </a:stretch>
        </p:blipFill>
        <p:spPr>
          <a:xfrm>
            <a:off x="4904105" y="381000"/>
            <a:ext cx="6096000" cy="6096000"/>
          </a:xfrm>
          <a:prstGeom prst="rect">
            <a:avLst/>
          </a:prstGeom>
        </p:spPr>
      </p:pic>
      <p:sp>
        <p:nvSpPr>
          <p:cNvPr id="8" name="标题 7"/>
          <p:cNvSpPr>
            <a:spLocks noGrp="1"/>
          </p:cNvSpPr>
          <p:nvPr>
            <p:ph type="ctrTitle"/>
          </p:nvPr>
        </p:nvSpPr>
        <p:spPr>
          <a:xfrm>
            <a:off x="379095" y="2306955"/>
            <a:ext cx="5525770" cy="1778000"/>
          </a:xfrm>
        </p:spPr>
        <p:txBody>
          <a:bodyPr>
            <a:normAutofit fontScale="90000"/>
          </a:bodyPr>
          <a:lstStyle/>
          <a:p>
            <a:pPr algn="ctr">
              <a:lnSpc>
                <a:spcPts val="6000"/>
              </a:lnSpc>
            </a:pPr>
            <a:r>
              <a:rPr lang="zh-CN" altLang="en-US" sz="4900" dirty="0">
                <a:solidFill>
                  <a:schemeClr val="bg1"/>
                </a:solidFill>
              </a:rPr>
              <a:t>拱墅区大树企业</a:t>
            </a:r>
            <a:br>
              <a:rPr lang="zh-CN" altLang="en-US" sz="4900" dirty="0">
                <a:solidFill>
                  <a:schemeClr val="bg1"/>
                </a:solidFill>
              </a:rPr>
            </a:br>
            <a:r>
              <a:rPr lang="zh-CN" altLang="en-US" sz="4900" dirty="0">
                <a:solidFill>
                  <a:schemeClr val="bg1"/>
                </a:solidFill>
              </a:rPr>
              <a:t>培育工程行动方案</a:t>
            </a:r>
            <a:br>
              <a:rPr lang="zh-CN" altLang="en-US" sz="4900" dirty="0">
                <a:solidFill>
                  <a:schemeClr val="bg1"/>
                </a:solidFill>
              </a:rPr>
            </a:br>
            <a:r>
              <a:rPr lang="zh-CN" altLang="en-US" sz="4900" dirty="0">
                <a:solidFill>
                  <a:schemeClr val="bg1"/>
                </a:solidFill>
              </a:rPr>
              <a:t>(2020修订稿)</a:t>
            </a:r>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300"/>
                                  </p:iterate>
                                  <p:childTnLst>
                                    <p:set>
                                      <p:cBhvr>
                                        <p:cTn id="6" dur="1" fill="hold">
                                          <p:stCondLst>
                                            <p:cond delay="0"/>
                                          </p:stCondLst>
                                        </p:cTn>
                                        <p:tgtEl>
                                          <p:spTgt spid="8"/>
                                        </p:tgtEl>
                                        <p:attrNameLst>
                                          <p:attrName>style.visibility</p:attrName>
                                        </p:attrNameLst>
                                      </p:cBhvr>
                                      <p:to>
                                        <p:strVal val="visible"/>
                                      </p:to>
                                    </p:set>
                                  </p:childTnLst>
                                  <p:subTnLst>
                                    <p:audio>
                                      <p:cMediaNode vol="71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（三）专属服务</a:t>
            </a:r>
            <a:endParaRPr lang="zh-CN" altLang="en-US" sz="2400"/>
          </a:p>
        </p:txBody>
      </p:sp>
      <p:pic>
        <p:nvPicPr>
          <p:cNvPr id="5" name="Picture 2"/>
          <p:cNvPicPr>
            <a:picLocks noChangeAspect="1" noChangeArrowheads="1"/>
          </p:cNvPicPr>
          <p:nvPr/>
        </p:nvPicPr>
        <p:blipFill>
          <a:blip r:embed="rId4" cstate="print"/>
          <a:srcRect/>
          <a:stretch>
            <a:fillRect/>
          </a:stretch>
        </p:blipFill>
        <p:spPr bwMode="auto">
          <a:xfrm>
            <a:off x="330631" y="2108349"/>
            <a:ext cx="906498" cy="792507"/>
          </a:xfrm>
          <a:prstGeom prst="rect">
            <a:avLst/>
          </a:prstGeom>
          <a:noFill/>
          <a:ln w="9525">
            <a:noFill/>
            <a:miter lim="800000"/>
            <a:headEnd/>
            <a:tailEnd/>
          </a:ln>
        </p:spPr>
      </p:pic>
      <p:sp>
        <p:nvSpPr>
          <p:cNvPr id="18" name="TextBox 17"/>
          <p:cNvSpPr txBox="1"/>
          <p:nvPr/>
        </p:nvSpPr>
        <p:spPr>
          <a:xfrm>
            <a:off x="1559858" y="2128631"/>
            <a:ext cx="10209007" cy="706755"/>
          </a:xfrm>
          <a:prstGeom prst="rect">
            <a:avLst/>
          </a:prstGeom>
          <a:noFill/>
        </p:spPr>
        <p:txBody>
          <a:bodyPr wrap="square" rtlCol="0">
            <a:spAutoFit/>
          </a:bodyPr>
          <a:lstStyle/>
          <a:p>
            <a:r>
              <a:rPr lang="en-US" altLang="zh-CN" sz="2000" b="1" dirty="0" smtClean="0">
                <a:solidFill>
                  <a:srgbClr val="00B0F0"/>
                </a:solidFill>
              </a:rPr>
              <a:t>1</a:t>
            </a:r>
            <a:r>
              <a:rPr lang="zh-CN" altLang="en-US" sz="2000" b="1" dirty="0" smtClean="0">
                <a:solidFill>
                  <a:srgbClr val="00B0F0"/>
                </a:solidFill>
              </a:rPr>
              <a:t>、加强企业产品服务宣传，</a:t>
            </a:r>
            <a:r>
              <a:rPr lang="zh-CN" altLang="zh-CN" sz="2000" b="1" dirty="0" smtClean="0">
                <a:solidFill>
                  <a:srgbClr val="00B0F0"/>
                </a:solidFill>
              </a:rPr>
              <a:t>由区政府统一授予</a:t>
            </a:r>
            <a:r>
              <a:rPr lang="en-US" altLang="zh-CN" sz="2000" b="1" dirty="0" smtClean="0">
                <a:solidFill>
                  <a:srgbClr val="00B0F0"/>
                </a:solidFill>
              </a:rPr>
              <a:t>“</a:t>
            </a:r>
            <a:r>
              <a:rPr lang="zh-CN" altLang="zh-CN" sz="2000" b="1" dirty="0" smtClean="0">
                <a:solidFill>
                  <a:srgbClr val="00B0F0"/>
                </a:solidFill>
              </a:rPr>
              <a:t>杭州市拱墅区大树企业</a:t>
            </a:r>
            <a:r>
              <a:rPr lang="en-US" altLang="zh-CN" sz="2000" b="1" dirty="0" smtClean="0">
                <a:solidFill>
                  <a:srgbClr val="00B0F0"/>
                </a:solidFill>
              </a:rPr>
              <a:t>”   </a:t>
            </a:r>
            <a:r>
              <a:rPr lang="zh-CN" altLang="zh-CN" sz="2000" b="1" dirty="0" smtClean="0">
                <a:solidFill>
                  <a:srgbClr val="00B0F0"/>
                </a:solidFill>
              </a:rPr>
              <a:t>的称号，对企业及其产品服务在省、市、区级主要媒体进行官方推荐宣传</a:t>
            </a:r>
            <a:r>
              <a:rPr lang="zh-CN" altLang="en-US" sz="2000" b="1" dirty="0" smtClean="0">
                <a:solidFill>
                  <a:srgbClr val="00B0F0"/>
                </a:solidFill>
              </a:rPr>
              <a:t>。</a:t>
            </a:r>
            <a:endParaRPr lang="zh-CN" altLang="en-US" sz="2000" b="1" dirty="0">
              <a:solidFill>
                <a:srgbClr val="00B0F0"/>
              </a:solidFill>
            </a:endParaRPr>
          </a:p>
        </p:txBody>
      </p:sp>
      <p:pic>
        <p:nvPicPr>
          <p:cNvPr id="6" name="Picture 3"/>
          <p:cNvPicPr>
            <a:picLocks noChangeAspect="1" noChangeArrowheads="1"/>
          </p:cNvPicPr>
          <p:nvPr/>
        </p:nvPicPr>
        <p:blipFill>
          <a:blip r:embed="rId5" cstate="print"/>
          <a:srcRect/>
          <a:stretch>
            <a:fillRect/>
          </a:stretch>
        </p:blipFill>
        <p:spPr bwMode="auto">
          <a:xfrm>
            <a:off x="304113" y="3504118"/>
            <a:ext cx="857713" cy="795642"/>
          </a:xfrm>
          <a:prstGeom prst="rect">
            <a:avLst/>
          </a:prstGeom>
          <a:noFill/>
          <a:ln w="9525">
            <a:noFill/>
            <a:miter lim="800000"/>
            <a:headEnd/>
            <a:tailEnd/>
          </a:ln>
        </p:spPr>
      </p:pic>
      <p:sp>
        <p:nvSpPr>
          <p:cNvPr id="20" name="TextBox 19"/>
          <p:cNvSpPr txBox="1"/>
          <p:nvPr/>
        </p:nvSpPr>
        <p:spPr>
          <a:xfrm>
            <a:off x="1516828" y="3568664"/>
            <a:ext cx="10015370" cy="706755"/>
          </a:xfrm>
          <a:prstGeom prst="rect">
            <a:avLst/>
          </a:prstGeom>
          <a:noFill/>
        </p:spPr>
        <p:txBody>
          <a:bodyPr wrap="square" rtlCol="0">
            <a:spAutoFit/>
          </a:bodyPr>
          <a:lstStyle/>
          <a:p>
            <a:r>
              <a:rPr lang="en-US" altLang="zh-CN" sz="2000" b="1" dirty="0" smtClean="0">
                <a:solidFill>
                  <a:srgbClr val="00B0F0"/>
                </a:solidFill>
              </a:rPr>
              <a:t>2</a:t>
            </a:r>
            <a:r>
              <a:rPr lang="zh-CN" altLang="en-US" sz="2000" b="1" dirty="0" smtClean="0">
                <a:solidFill>
                  <a:srgbClr val="00B0F0"/>
                </a:solidFill>
              </a:rPr>
              <a:t>、</a:t>
            </a:r>
            <a:r>
              <a:rPr lang="zh-CN" altLang="zh-CN" sz="2000" b="1" dirty="0" smtClean="0">
                <a:solidFill>
                  <a:srgbClr val="00B0F0"/>
                </a:solidFill>
              </a:rPr>
              <a:t>加强区内经济事务参与度。企业负责人聘为拱墅区对外招商经贸活动大使，参与区委区政府全年对外招商经贸交往活动</a:t>
            </a:r>
            <a:r>
              <a:rPr lang="zh-CN" altLang="en-US" sz="2000" b="1" dirty="0" smtClean="0">
                <a:solidFill>
                  <a:srgbClr val="00B0F0"/>
                </a:solidFill>
              </a:rPr>
              <a:t>。</a:t>
            </a:r>
            <a:endParaRPr lang="zh-CN" altLang="en-US" sz="2000" b="1" dirty="0">
              <a:solidFill>
                <a:srgbClr val="00B0F0"/>
              </a:solidFill>
            </a:endParaRPr>
          </a:p>
        </p:txBody>
      </p:sp>
      <p:pic>
        <p:nvPicPr>
          <p:cNvPr id="7" name="Picture 4"/>
          <p:cNvPicPr>
            <a:picLocks noChangeAspect="1" noChangeArrowheads="1"/>
          </p:cNvPicPr>
          <p:nvPr/>
        </p:nvPicPr>
        <p:blipFill>
          <a:blip r:embed="rId6" cstate="print"/>
          <a:srcRect/>
          <a:stretch>
            <a:fillRect/>
          </a:stretch>
        </p:blipFill>
        <p:spPr bwMode="auto">
          <a:xfrm>
            <a:off x="341219" y="4717173"/>
            <a:ext cx="1025003" cy="847892"/>
          </a:xfrm>
          <a:prstGeom prst="rect">
            <a:avLst/>
          </a:prstGeom>
          <a:noFill/>
          <a:ln w="9525">
            <a:noFill/>
            <a:miter lim="800000"/>
            <a:headEnd/>
            <a:tailEnd/>
          </a:ln>
        </p:spPr>
      </p:pic>
      <p:sp>
        <p:nvSpPr>
          <p:cNvPr id="8" name="TextBox 21"/>
          <p:cNvSpPr txBox="1"/>
          <p:nvPr/>
        </p:nvSpPr>
        <p:spPr>
          <a:xfrm>
            <a:off x="1495314" y="4768999"/>
            <a:ext cx="9692640" cy="706755"/>
          </a:xfrm>
          <a:prstGeom prst="rect">
            <a:avLst/>
          </a:prstGeom>
          <a:noFill/>
        </p:spPr>
        <p:txBody>
          <a:bodyPr wrap="square" rtlCol="0">
            <a:spAutoFit/>
          </a:bodyPr>
          <a:lstStyle/>
          <a:p>
            <a:r>
              <a:rPr lang="en-US" altLang="zh-CN" sz="2000" b="1" dirty="0" smtClean="0">
                <a:solidFill>
                  <a:srgbClr val="00B0F0"/>
                </a:solidFill>
              </a:rPr>
              <a:t>3</a:t>
            </a:r>
            <a:r>
              <a:rPr lang="zh-CN" altLang="en-US" sz="2000" b="1" dirty="0" smtClean="0">
                <a:solidFill>
                  <a:srgbClr val="00B0F0"/>
                </a:solidFill>
              </a:rPr>
              <a:t>、</a:t>
            </a:r>
            <a:r>
              <a:rPr lang="zh-CN" altLang="zh-CN" sz="2000" b="1" dirty="0" smtClean="0">
                <a:solidFill>
                  <a:srgbClr val="00B0F0"/>
                </a:solidFill>
              </a:rPr>
              <a:t>优先对接区转型升级产业基金及各引导基金。大树企业对接区转型升级产业基金及各引导基金，符合基金投资条件的，优先给予支持。</a:t>
            </a:r>
            <a:endParaRPr lang="zh-CN" altLang="en-US" sz="2000" b="1"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strVal val="#ppt_w*0.70"/>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strVal val="#ppt_w*0.70"/>
                                          </p:val>
                                        </p:tav>
                                        <p:tav tm="100000">
                                          <p:val>
                                            <p:strVal val="#ppt_w"/>
                                          </p:val>
                                        </p:tav>
                                      </p:tavLst>
                                    </p:anim>
                                    <p:anim calcmode="lin" valueType="num">
                                      <p:cBhvr>
                                        <p:cTn id="31" dur="1000" fill="hold"/>
                                        <p:tgtEl>
                                          <p:spTgt spid="20"/>
                                        </p:tgtEl>
                                        <p:attrNameLst>
                                          <p:attrName>ppt_h</p:attrName>
                                        </p:attrNameLst>
                                      </p:cBhvr>
                                      <p:tavLst>
                                        <p:tav tm="0">
                                          <p:val>
                                            <p:strVal val="#ppt_h"/>
                                          </p:val>
                                        </p:tav>
                                        <p:tav tm="100000">
                                          <p:val>
                                            <p:strVal val="#ppt_h"/>
                                          </p:val>
                                        </p:tav>
                                      </p:tavLst>
                                    </p:anim>
                                    <p:animEffect transition="in" filter="fade">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360"/>
                                          </p:val>
                                        </p:tav>
                                        <p:tav tm="100000">
                                          <p:val>
                                            <p:fltVal val="0"/>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strVal val="#ppt_w*0.70"/>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（三）专属服务</a:t>
            </a:r>
            <a:endParaRPr lang="zh-CN" altLang="en-US" sz="2400"/>
          </a:p>
        </p:txBody>
      </p:sp>
      <p:sp>
        <p:nvSpPr>
          <p:cNvPr id="24" name="TextBox 23"/>
          <p:cNvSpPr txBox="1"/>
          <p:nvPr/>
        </p:nvSpPr>
        <p:spPr>
          <a:xfrm>
            <a:off x="1437303" y="4402330"/>
            <a:ext cx="9735671" cy="1322070"/>
          </a:xfrm>
          <a:prstGeom prst="rect">
            <a:avLst/>
          </a:prstGeom>
          <a:noFill/>
        </p:spPr>
        <p:txBody>
          <a:bodyPr wrap="square" rtlCol="0">
            <a:spAutoFit/>
          </a:bodyPr>
          <a:lstStyle/>
          <a:p>
            <a:r>
              <a:rPr lang="en-US" altLang="zh-CN" sz="2000" b="1" dirty="0" smtClean="0">
                <a:solidFill>
                  <a:srgbClr val="00B0F0"/>
                </a:solidFill>
              </a:rPr>
              <a:t>6</a:t>
            </a:r>
            <a:r>
              <a:rPr lang="zh-CN" altLang="en-US" sz="2000" b="1" dirty="0" smtClean="0">
                <a:solidFill>
                  <a:srgbClr val="00B0F0"/>
                </a:solidFill>
              </a:rPr>
              <a:t>、</a:t>
            </a:r>
            <a:r>
              <a:rPr lang="zh-CN" altLang="zh-CN" sz="2000" b="1" dirty="0" smtClean="0">
                <a:solidFill>
                  <a:srgbClr val="00B0F0"/>
                </a:solidFill>
              </a:rPr>
              <a:t>提供企业人才优质生活服务。企业可为实际控制人、高管或其他特殊贡献人才申报我区</a:t>
            </a:r>
            <a:r>
              <a:rPr lang="en-US" altLang="zh-CN" sz="2000" b="1" u="heavy" dirty="0" smtClean="0">
                <a:solidFill>
                  <a:srgbClr val="00B0F0"/>
                </a:solidFill>
              </a:rPr>
              <a:t>“</a:t>
            </a:r>
            <a:r>
              <a:rPr lang="zh-CN" altLang="zh-CN" sz="2000" b="1" u="heavy" dirty="0" smtClean="0">
                <a:solidFill>
                  <a:srgbClr val="00B0F0"/>
                </a:solidFill>
              </a:rPr>
              <a:t>运河英才</a:t>
            </a:r>
            <a:r>
              <a:rPr lang="en-US" altLang="zh-CN" sz="2000" b="1" u="heavy" dirty="0" smtClean="0">
                <a:solidFill>
                  <a:srgbClr val="00B0F0"/>
                </a:solidFill>
              </a:rPr>
              <a:t>”VIP</a:t>
            </a:r>
            <a:r>
              <a:rPr lang="zh-CN" altLang="zh-CN" sz="2000" b="1" u="heavy" dirty="0" smtClean="0">
                <a:solidFill>
                  <a:srgbClr val="00B0F0"/>
                </a:solidFill>
              </a:rPr>
              <a:t>卡（企业）</a:t>
            </a:r>
            <a:r>
              <a:rPr lang="zh-CN" altLang="zh-CN" sz="2000" b="1" dirty="0" smtClean="0">
                <a:solidFill>
                  <a:srgbClr val="00B0F0"/>
                </a:solidFill>
              </a:rPr>
              <a:t>，每家企业</a:t>
            </a:r>
            <a:r>
              <a:rPr lang="en-US" altLang="zh-CN" sz="2000" b="1" dirty="0" smtClean="0">
                <a:solidFill>
                  <a:srgbClr val="00B0F0"/>
                </a:solidFill>
              </a:rPr>
              <a:t>2</a:t>
            </a:r>
            <a:r>
              <a:rPr lang="zh-CN" altLang="zh-CN" sz="2000" b="1" dirty="0" smtClean="0">
                <a:solidFill>
                  <a:srgbClr val="00B0F0"/>
                </a:solidFill>
              </a:rPr>
              <a:t>个名额。拥有</a:t>
            </a:r>
            <a:r>
              <a:rPr lang="en-US" altLang="zh-CN" sz="2000" b="1" dirty="0" smtClean="0">
                <a:solidFill>
                  <a:srgbClr val="00B0F0"/>
                </a:solidFill>
              </a:rPr>
              <a:t>“</a:t>
            </a:r>
            <a:r>
              <a:rPr lang="zh-CN" altLang="zh-CN" sz="2000" b="1" dirty="0" smtClean="0">
                <a:solidFill>
                  <a:srgbClr val="00B0F0"/>
                </a:solidFill>
              </a:rPr>
              <a:t>运河英才</a:t>
            </a:r>
            <a:r>
              <a:rPr lang="en-US" altLang="zh-CN" sz="2000" b="1" dirty="0" smtClean="0">
                <a:solidFill>
                  <a:srgbClr val="00B0F0"/>
                </a:solidFill>
              </a:rPr>
              <a:t>”VIP</a:t>
            </a:r>
            <a:r>
              <a:rPr lang="zh-CN" altLang="zh-CN" sz="2000" b="1" dirty="0" smtClean="0">
                <a:solidFill>
                  <a:srgbClr val="00B0F0"/>
                </a:solidFill>
              </a:rPr>
              <a:t>卡（企业）人才可优先根据拱墅区教育局制定的服务细则享有教育领域专属服务，本人及家属落户办理、</a:t>
            </a:r>
            <a:r>
              <a:rPr lang="en-US" altLang="zh-CN" sz="2000" b="1" dirty="0" smtClean="0">
                <a:solidFill>
                  <a:srgbClr val="00B0F0"/>
                </a:solidFill>
              </a:rPr>
              <a:t>“</a:t>
            </a:r>
            <a:r>
              <a:rPr lang="zh-CN" altLang="zh-CN" sz="2000" b="1" dirty="0" smtClean="0">
                <a:solidFill>
                  <a:srgbClr val="00B0F0"/>
                </a:solidFill>
              </a:rPr>
              <a:t>健康券</a:t>
            </a:r>
            <a:r>
              <a:rPr lang="en-US" altLang="zh-CN" sz="2000" b="1" dirty="0" smtClean="0">
                <a:solidFill>
                  <a:srgbClr val="00B0F0"/>
                </a:solidFill>
              </a:rPr>
              <a:t>”</a:t>
            </a:r>
            <a:r>
              <a:rPr lang="zh-CN" altLang="zh-CN" sz="2000" b="1" dirty="0" smtClean="0">
                <a:solidFill>
                  <a:srgbClr val="00B0F0"/>
                </a:solidFill>
              </a:rPr>
              <a:t>发放、小客车上牌补贴等政策</a:t>
            </a:r>
            <a:r>
              <a:rPr lang="zh-CN" altLang="en-US" sz="2000" b="1" dirty="0" smtClean="0">
                <a:solidFill>
                  <a:srgbClr val="00B0F0"/>
                </a:solidFill>
              </a:rPr>
              <a:t>。</a:t>
            </a:r>
          </a:p>
        </p:txBody>
      </p:sp>
      <p:pic>
        <p:nvPicPr>
          <p:cNvPr id="3074" name="Picture 2" descr="C:\Users\Administrator\Desktop\ccbc6e96-6876-4609-bec2-5cc717fbb284.jpg"/>
          <p:cNvPicPr>
            <a:picLocks noChangeAspect="1" noChangeArrowheads="1"/>
          </p:cNvPicPr>
          <p:nvPr/>
        </p:nvPicPr>
        <p:blipFill>
          <a:blip r:embed="rId3" cstate="print"/>
          <a:srcRect/>
          <a:stretch>
            <a:fillRect/>
          </a:stretch>
        </p:blipFill>
        <p:spPr bwMode="auto">
          <a:xfrm>
            <a:off x="272199" y="4313685"/>
            <a:ext cx="1159727" cy="1304693"/>
          </a:xfrm>
          <a:prstGeom prst="rect">
            <a:avLst/>
          </a:prstGeom>
          <a:noFill/>
        </p:spPr>
      </p:pic>
      <p:sp>
        <p:nvSpPr>
          <p:cNvPr id="3" name="灯片编号占位符 2"/>
          <p:cNvSpPr>
            <a:spLocks noGrp="1"/>
          </p:cNvSpPr>
          <p:nvPr>
            <p:ph type="sldNum" sz="quarter" idx="12"/>
          </p:nvPr>
        </p:nvSpPr>
        <p:spPr>
          <a:xfrm>
            <a:off x="8787129" y="6243955"/>
            <a:ext cx="2909888" cy="206381"/>
          </a:xfrm>
        </p:spPr>
        <p:txBody>
          <a:bodyPr/>
          <a:lstStyle/>
          <a:p>
            <a:fld id="{5DD3DB80-B894-403A-B48E-6FDC1A72010E}" type="slidenum">
              <a:rPr lang="zh-CN" altLang="en-US" smtClean="0"/>
              <a:pPr/>
              <a:t>11</a:t>
            </a:fld>
            <a:endParaRPr lang="zh-CN" altLang="en-US"/>
          </a:p>
        </p:txBody>
      </p:sp>
      <p:pic>
        <p:nvPicPr>
          <p:cNvPr id="13" name="Picture 6"/>
          <p:cNvPicPr>
            <a:picLocks noChangeAspect="1" noChangeArrowheads="1"/>
          </p:cNvPicPr>
          <p:nvPr/>
        </p:nvPicPr>
        <p:blipFill>
          <a:blip r:embed="rId4" cstate="print"/>
          <a:srcRect/>
          <a:stretch>
            <a:fillRect/>
          </a:stretch>
        </p:blipFill>
        <p:spPr bwMode="auto">
          <a:xfrm>
            <a:off x="279697" y="1886086"/>
            <a:ext cx="845389" cy="1021765"/>
          </a:xfrm>
          <a:prstGeom prst="rect">
            <a:avLst/>
          </a:prstGeom>
          <a:noFill/>
          <a:ln w="9525">
            <a:noFill/>
            <a:miter lim="800000"/>
            <a:headEnd/>
            <a:tailEnd/>
          </a:ln>
        </p:spPr>
      </p:pic>
      <p:sp>
        <p:nvSpPr>
          <p:cNvPr id="14" name="TextBox 27"/>
          <p:cNvSpPr txBox="1"/>
          <p:nvPr/>
        </p:nvSpPr>
        <p:spPr>
          <a:xfrm>
            <a:off x="1538341" y="1992108"/>
            <a:ext cx="9907793" cy="706755"/>
          </a:xfrm>
          <a:prstGeom prst="rect">
            <a:avLst/>
          </a:prstGeom>
          <a:noFill/>
        </p:spPr>
        <p:txBody>
          <a:bodyPr wrap="square" rtlCol="0">
            <a:spAutoFit/>
          </a:bodyPr>
          <a:lstStyle/>
          <a:p>
            <a:r>
              <a:rPr lang="en-US" altLang="zh-CN" sz="2000" b="1" dirty="0" smtClean="0">
                <a:solidFill>
                  <a:srgbClr val="00B0F0"/>
                </a:solidFill>
              </a:rPr>
              <a:t>4</a:t>
            </a:r>
            <a:r>
              <a:rPr lang="zh-CN" altLang="en-US" sz="2000" b="1" dirty="0" smtClean="0">
                <a:solidFill>
                  <a:srgbClr val="00B0F0"/>
                </a:solidFill>
              </a:rPr>
              <a:t>、</a:t>
            </a:r>
            <a:r>
              <a:rPr lang="zh-CN" altLang="zh-CN" sz="2000" b="1" dirty="0" smtClean="0">
                <a:solidFill>
                  <a:srgbClr val="00B0F0"/>
                </a:solidFill>
              </a:rPr>
              <a:t>加强各级政策推送。每月向企业寄送《政策快讯》，覆盖国际、省、市、区各级产业发展政策和行业资讯。</a:t>
            </a:r>
            <a:endParaRPr lang="zh-CN" altLang="en-US" sz="2000" b="1" dirty="0">
              <a:solidFill>
                <a:srgbClr val="00B0F0"/>
              </a:solidFill>
            </a:endParaRPr>
          </a:p>
        </p:txBody>
      </p:sp>
      <p:pic>
        <p:nvPicPr>
          <p:cNvPr id="15" name="Picture 7"/>
          <p:cNvPicPr>
            <a:picLocks noChangeAspect="1" noChangeArrowheads="1"/>
          </p:cNvPicPr>
          <p:nvPr/>
        </p:nvPicPr>
        <p:blipFill>
          <a:blip r:embed="rId5" cstate="print"/>
          <a:srcRect/>
          <a:stretch>
            <a:fillRect/>
          </a:stretch>
        </p:blipFill>
        <p:spPr bwMode="auto">
          <a:xfrm>
            <a:off x="270915" y="3003326"/>
            <a:ext cx="1070150" cy="1102827"/>
          </a:xfrm>
          <a:prstGeom prst="rect">
            <a:avLst/>
          </a:prstGeom>
          <a:noFill/>
          <a:ln w="9525">
            <a:noFill/>
            <a:miter lim="800000"/>
            <a:headEnd/>
            <a:tailEnd/>
          </a:ln>
        </p:spPr>
      </p:pic>
      <p:sp>
        <p:nvSpPr>
          <p:cNvPr id="16" name="TextBox 29"/>
          <p:cNvSpPr txBox="1"/>
          <p:nvPr/>
        </p:nvSpPr>
        <p:spPr>
          <a:xfrm>
            <a:off x="1538605" y="3218180"/>
            <a:ext cx="9650095" cy="706755"/>
          </a:xfrm>
          <a:prstGeom prst="rect">
            <a:avLst/>
          </a:prstGeom>
          <a:noFill/>
        </p:spPr>
        <p:txBody>
          <a:bodyPr wrap="square" rtlCol="0">
            <a:spAutoFit/>
          </a:bodyPr>
          <a:lstStyle/>
          <a:p>
            <a:r>
              <a:rPr lang="en-US" altLang="zh-CN" sz="2000" b="1" dirty="0" smtClean="0">
                <a:solidFill>
                  <a:srgbClr val="00B0F0"/>
                </a:solidFill>
              </a:rPr>
              <a:t>5</a:t>
            </a:r>
            <a:r>
              <a:rPr lang="zh-CN" altLang="en-US" sz="2000" b="1" dirty="0" smtClean="0">
                <a:solidFill>
                  <a:srgbClr val="00B0F0"/>
                </a:solidFill>
              </a:rPr>
              <a:t>、</a:t>
            </a:r>
            <a:r>
              <a:rPr lang="zh-CN" altLang="zh-CN" sz="2000" b="1" dirty="0" smtClean="0">
                <a:solidFill>
                  <a:srgbClr val="00B0F0"/>
                </a:solidFill>
              </a:rPr>
              <a:t>提供政府事项代办服务。为企业指定一名区管干部作为该企业政府事项服务专员，提供</a:t>
            </a:r>
            <a:r>
              <a:rPr lang="en-US" altLang="zh-CN" sz="2000" b="1" dirty="0" smtClean="0">
                <a:solidFill>
                  <a:srgbClr val="00B0F0"/>
                </a:solidFill>
              </a:rPr>
              <a:t>“</a:t>
            </a:r>
            <a:r>
              <a:rPr lang="zh-CN" altLang="zh-CN" sz="2000" b="1" dirty="0" smtClean="0">
                <a:solidFill>
                  <a:srgbClr val="00B0F0"/>
                </a:solidFill>
              </a:rPr>
              <a:t>最多跑零次</a:t>
            </a:r>
            <a:r>
              <a:rPr lang="en-US" altLang="zh-CN" sz="2000" b="1" dirty="0" smtClean="0">
                <a:solidFill>
                  <a:srgbClr val="00B0F0"/>
                </a:solidFill>
              </a:rPr>
              <a:t>”</a:t>
            </a:r>
            <a:r>
              <a:rPr lang="zh-CN" altLang="zh-CN" sz="2000" b="1" dirty="0" smtClean="0">
                <a:solidFill>
                  <a:srgbClr val="00B0F0"/>
                </a:solidFill>
              </a:rPr>
              <a:t>服务。</a:t>
            </a:r>
            <a:endParaRPr lang="zh-CN" altLang="en-US" sz="2000" b="1"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r>
              <a:rPr lang="zh-CN" altLang="zh-CN" dirty="0"/>
              <a:t>一、制定背景</a:t>
            </a:r>
          </a:p>
        </p:txBody>
      </p:sp>
      <p:sp>
        <p:nvSpPr>
          <p:cNvPr id="33" name="îṧ1iďê" hidden="1"/>
          <p:cNvSpPr/>
          <p:nvPr/>
        </p:nvSpPr>
        <p:spPr>
          <a:xfrm>
            <a:off x="10047963" y="1709539"/>
            <a:ext cx="996627" cy="1850991"/>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pSp>
        <p:nvGrpSpPr>
          <p:cNvPr id="3" name="组合 2"/>
          <p:cNvGrpSpPr/>
          <p:nvPr/>
        </p:nvGrpSpPr>
        <p:grpSpPr>
          <a:xfrm>
            <a:off x="1982470" y="4169410"/>
            <a:ext cx="8241030" cy="2652395"/>
            <a:chOff x="597082" y="3314488"/>
            <a:chExt cx="6891123" cy="2324571"/>
          </a:xfrm>
        </p:grpSpPr>
        <p:sp>
          <p:nvSpPr>
            <p:cNvPr id="22" name="îṡ1iďê"/>
            <p:cNvSpPr/>
            <p:nvPr/>
          </p:nvSpPr>
          <p:spPr>
            <a:xfrm>
              <a:off x="597082" y="4191002"/>
              <a:ext cx="3652575" cy="1448057"/>
            </a:xfrm>
            <a:prstGeom prst="snip2SameRect">
              <a:avLst>
                <a:gd name="adj1" fmla="val 0"/>
                <a:gd name="adj2" fmla="val 0"/>
              </a:avLst>
            </a:prstGeom>
            <a:ln>
              <a:noFill/>
            </a:ln>
          </p:spPr>
          <p:txBody>
            <a:bodyPr wrap="square" anchor="t">
              <a:normAutofit/>
            </a:bodyPr>
            <a:lstStyle/>
            <a:p>
              <a:pPr>
                <a:lnSpc>
                  <a:spcPts val="3000"/>
                </a:lnSpc>
                <a:tabLst>
                  <a:tab pos="227965" algn="l"/>
                </a:tabLst>
                <a:defRPr/>
              </a:pPr>
              <a:r>
                <a:rPr lang="en-US" altLang="zh-CN" sz="2400" dirty="0">
                  <a:solidFill>
                    <a:schemeClr val="tx1">
                      <a:lumMod val="75000"/>
                      <a:lumOff val="25000"/>
                    </a:schemeClr>
                  </a:solidFill>
                  <a:latin typeface="+mn-ea"/>
                  <a:sym typeface="+mn-ea"/>
                </a:rPr>
                <a:t>《杭州市人民政府办公厅关于实施促进实体经济更好更快发展若干财税政策的通知》</a:t>
              </a:r>
            </a:p>
          </p:txBody>
        </p:sp>
        <p:sp>
          <p:nvSpPr>
            <p:cNvPr id="23" name="îṥḻïḓe"/>
            <p:cNvSpPr txBox="1"/>
            <p:nvPr/>
          </p:nvSpPr>
          <p:spPr bwMode="auto">
            <a:xfrm>
              <a:off x="1345531" y="3550505"/>
              <a:ext cx="2904208" cy="51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smtClean="0">
                  <a:solidFill>
                    <a:schemeClr val="accent1"/>
                  </a:solidFill>
                </a:rPr>
                <a:t>贯彻</a:t>
              </a:r>
              <a:endParaRPr lang="en-US" altLang="zh-CN" sz="2800" b="1" dirty="0">
                <a:solidFill>
                  <a:schemeClr val="accent1"/>
                </a:solidFill>
              </a:endParaRPr>
            </a:p>
          </p:txBody>
        </p:sp>
        <p:sp>
          <p:nvSpPr>
            <p:cNvPr id="17" name="íṥḻíḋe"/>
            <p:cNvSpPr/>
            <p:nvPr/>
          </p:nvSpPr>
          <p:spPr>
            <a:xfrm>
              <a:off x="4583997" y="4190790"/>
              <a:ext cx="2904208" cy="1448245"/>
            </a:xfrm>
            <a:prstGeom prst="snip2SameRect">
              <a:avLst>
                <a:gd name="adj1" fmla="val 0"/>
                <a:gd name="adj2" fmla="val 0"/>
              </a:avLst>
            </a:prstGeom>
            <a:ln>
              <a:noFill/>
            </a:ln>
          </p:spPr>
          <p:txBody>
            <a:bodyPr wrap="square" anchor="t">
              <a:normAutofit/>
            </a:bodyPr>
            <a:lstStyle/>
            <a:p>
              <a:pPr>
                <a:lnSpc>
                  <a:spcPts val="3000"/>
                </a:lnSpc>
                <a:tabLst>
                  <a:tab pos="227965" algn="l"/>
                </a:tabLst>
              </a:pPr>
              <a:r>
                <a:rPr lang="zh-CN" altLang="en-US" sz="2400" dirty="0">
                  <a:solidFill>
                    <a:schemeClr val="tx1">
                      <a:lumMod val="75000"/>
                      <a:lumOff val="25000"/>
                    </a:schemeClr>
                  </a:solidFill>
                  <a:latin typeface="+mn-ea"/>
                  <a:sym typeface="+mn-ea"/>
                </a:rPr>
                <a:t>做强做大企业</a:t>
              </a:r>
              <a:endParaRPr lang="en-US" altLang="zh-CN" sz="2400" dirty="0">
                <a:solidFill>
                  <a:schemeClr val="tx1">
                    <a:lumMod val="75000"/>
                    <a:lumOff val="25000"/>
                  </a:schemeClr>
                </a:solidFill>
              </a:endParaRPr>
            </a:p>
            <a:p>
              <a:pPr>
                <a:lnSpc>
                  <a:spcPts val="3000"/>
                </a:lnSpc>
                <a:tabLst>
                  <a:tab pos="227965" algn="l"/>
                </a:tabLst>
              </a:pPr>
              <a:r>
                <a:rPr lang="zh-CN" altLang="en-US" sz="2400" dirty="0">
                  <a:solidFill>
                    <a:schemeClr val="tx1">
                      <a:lumMod val="75000"/>
                      <a:lumOff val="25000"/>
                    </a:schemeClr>
                  </a:solidFill>
                  <a:latin typeface="+mn-ea"/>
                  <a:sym typeface="+mn-ea"/>
                </a:rPr>
                <a:t>经济高质量发展</a:t>
              </a:r>
            </a:p>
            <a:p>
              <a:pPr>
                <a:lnSpc>
                  <a:spcPts val="3000"/>
                </a:lnSpc>
                <a:tabLst>
                  <a:tab pos="227965" algn="l"/>
                </a:tabLst>
              </a:pPr>
              <a:endParaRPr lang="zh-CN" altLang="en-US" sz="2400" dirty="0">
                <a:solidFill>
                  <a:schemeClr val="tx1">
                    <a:lumMod val="75000"/>
                    <a:lumOff val="25000"/>
                  </a:schemeClr>
                </a:solidFill>
                <a:latin typeface="+mn-ea"/>
                <a:sym typeface="+mn-ea"/>
              </a:endParaRPr>
            </a:p>
          </p:txBody>
        </p:sp>
        <p:sp>
          <p:nvSpPr>
            <p:cNvPr id="18" name="ïṩḻíḍé"/>
            <p:cNvSpPr txBox="1"/>
            <p:nvPr/>
          </p:nvSpPr>
          <p:spPr bwMode="auto">
            <a:xfrm>
              <a:off x="4583997" y="3547464"/>
              <a:ext cx="2904208" cy="51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a:solidFill>
                    <a:schemeClr val="accent3"/>
                  </a:solidFill>
                </a:rPr>
                <a:t>推动</a:t>
              </a:r>
            </a:p>
          </p:txBody>
        </p:sp>
        <p:sp>
          <p:nvSpPr>
            <p:cNvPr id="39" name="矩形 38"/>
            <p:cNvSpPr/>
            <p:nvPr/>
          </p:nvSpPr>
          <p:spPr>
            <a:xfrm>
              <a:off x="1018556" y="3314488"/>
              <a:ext cx="6442634" cy="2046202"/>
            </a:xfrm>
            <a:prstGeom prst="rect">
              <a:avLst/>
            </a:prstGeom>
            <a:ln>
              <a:solidFill>
                <a:schemeClr val="bg1">
                  <a:lumMod val="75000"/>
                </a:schemeClr>
              </a:solidFill>
              <a:prstDash val="dash"/>
            </a:ln>
          </p:spPr>
          <p:txBody>
            <a:bodyPr vert="horz" lIns="91440" tIns="45720" rIns="91440" bIns="45720" rtlCol="0" anchor="b">
              <a:normAutofit/>
            </a:bodyPr>
            <a:lstStyle/>
            <a:p>
              <a:pPr algn="ctr" defTabSz="913765">
                <a:lnSpc>
                  <a:spcPct val="90000"/>
                </a:lnSpc>
                <a:spcBef>
                  <a:spcPct val="0"/>
                </a:spcBef>
              </a:pPr>
              <a:endParaRPr lang="zh-CN" altLang="en-US" sz="2400" dirty="0">
                <a:latin typeface="+mj-lt"/>
                <a:ea typeface="+mj-ea"/>
                <a:cs typeface="+mj-cs"/>
              </a:endParaRPr>
            </a:p>
          </p:txBody>
        </p:sp>
      </p:grpSp>
      <p:sp>
        <p:nvSpPr>
          <p:cNvPr id="145" name="íṥḻíḋe"/>
          <p:cNvSpPr/>
          <p:nvPr/>
        </p:nvSpPr>
        <p:spPr>
          <a:xfrm>
            <a:off x="669925" y="1345565"/>
            <a:ext cx="10956290" cy="1297305"/>
          </a:xfrm>
          <a:prstGeom prst="snip2SameRect">
            <a:avLst>
              <a:gd name="adj1" fmla="val 0"/>
              <a:gd name="adj2" fmla="val 0"/>
            </a:avLst>
          </a:prstGeom>
          <a:ln>
            <a:noFill/>
          </a:ln>
        </p:spPr>
        <p:txBody>
          <a:bodyPr wrap="square" anchor="t">
            <a:normAutofit/>
          </a:bodyPr>
          <a:lstStyle/>
          <a:p>
            <a:pPr algn="l">
              <a:lnSpc>
                <a:spcPts val="3000"/>
              </a:lnSpc>
              <a:tabLst>
                <a:tab pos="227965" algn="l"/>
              </a:tabLst>
            </a:pPr>
            <a:endParaRPr lang="en-US" altLang="zh-CN" sz="2400" dirty="0">
              <a:solidFill>
                <a:schemeClr val="tx1">
                  <a:lumMod val="75000"/>
                  <a:lumOff val="25000"/>
                </a:schemeClr>
              </a:solidFill>
              <a:latin typeface="+mn-ea"/>
            </a:endParaRPr>
          </a:p>
        </p:txBody>
      </p:sp>
      <p:grpSp>
        <p:nvGrpSpPr>
          <p:cNvPr id="2" name="组合 1"/>
          <p:cNvGrpSpPr/>
          <p:nvPr/>
        </p:nvGrpSpPr>
        <p:grpSpPr>
          <a:xfrm>
            <a:off x="2090696" y="3279913"/>
            <a:ext cx="6380933" cy="1009650"/>
            <a:chOff x="1007876" y="2374403"/>
            <a:chExt cx="6380933" cy="1009650"/>
          </a:xfrm>
        </p:grpSpPr>
        <p:cxnSp>
          <p:nvCxnSpPr>
            <p:cNvPr id="6" name="直接箭头连接符 5"/>
            <p:cNvCxnSpPr/>
            <p:nvPr/>
          </p:nvCxnSpPr>
          <p:spPr>
            <a:xfrm>
              <a:off x="3420600" y="2786380"/>
              <a:ext cx="3218180" cy="25400"/>
            </a:xfrm>
            <a:prstGeom prst="straightConnector1">
              <a:avLst/>
            </a:prstGeom>
            <a:ln w="3175" cap="rnd">
              <a:solidFill>
                <a:schemeClr val="bg1">
                  <a:lumMod val="8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îślídê"/>
            <p:cNvGrpSpPr/>
            <p:nvPr/>
          </p:nvGrpSpPr>
          <p:grpSpPr>
            <a:xfrm>
              <a:off x="1007876" y="2374403"/>
              <a:ext cx="1152128" cy="1009650"/>
              <a:chOff x="7464152" y="1340768"/>
              <a:chExt cx="1152128" cy="1009650"/>
            </a:xfrm>
          </p:grpSpPr>
          <p:sp>
            <p:nvSpPr>
              <p:cNvPr id="24" name="iŝlïdê"/>
              <p:cNvSpPr/>
              <p:nvPr/>
            </p:nvSpPr>
            <p:spPr bwMode="auto">
              <a:xfrm>
                <a:off x="7464152" y="1340768"/>
                <a:ext cx="964142" cy="1009650"/>
              </a:xfrm>
              <a:prstGeom prst="rect">
                <a:avLst/>
              </a:prstGeom>
              <a:noFill/>
              <a:ln>
                <a:noFill/>
              </a:ln>
            </p:spPr>
            <p:txBody>
              <a:bodyPr wrap="none" lIns="0" tIns="0" rIns="0" bIns="0" anchor="ctr">
                <a:normAutofit/>
              </a:bodyPr>
              <a:lstStyle/>
              <a:p>
                <a:pPr algn="ctr"/>
                <a:r>
                  <a:rPr lang="en-US" sz="6000" dirty="0">
                    <a:solidFill>
                      <a:schemeClr val="accent1"/>
                    </a:solidFill>
                    <a:latin typeface="Impact" panose="020B0806030902050204" pitchFamily="34" charset="0"/>
                  </a:rPr>
                  <a:t>5</a:t>
                </a:r>
              </a:p>
            </p:txBody>
          </p:sp>
          <p:sp>
            <p:nvSpPr>
              <p:cNvPr id="25" name="ïSḷiḋê"/>
              <p:cNvSpPr/>
              <p:nvPr/>
            </p:nvSpPr>
            <p:spPr bwMode="auto">
              <a:xfrm>
                <a:off x="8251155" y="1520156"/>
                <a:ext cx="365125" cy="492125"/>
              </a:xfrm>
              <a:prstGeom prst="rect">
                <a:avLst/>
              </a:prstGeom>
              <a:noFill/>
              <a:ln>
                <a:noFill/>
              </a:ln>
            </p:spPr>
            <p:txBody>
              <a:bodyPr wrap="none" lIns="0" tIns="0" rIns="0" bIns="0" anchor="ctr">
                <a:normAutofit/>
              </a:bodyPr>
              <a:lstStyle/>
              <a:p>
                <a:pPr algn="l"/>
                <a:r>
                  <a:rPr lang="zh-CN" altLang="en-US" sz="2400" dirty="0">
                    <a:solidFill>
                      <a:schemeClr val="accent1"/>
                    </a:solidFill>
                  </a:rPr>
                  <a:t>条支持政策</a:t>
                </a:r>
              </a:p>
            </p:txBody>
          </p:sp>
        </p:grpSp>
        <p:grpSp>
          <p:nvGrpSpPr>
            <p:cNvPr id="16" name="i$ļïde"/>
            <p:cNvGrpSpPr/>
            <p:nvPr/>
          </p:nvGrpSpPr>
          <p:grpSpPr>
            <a:xfrm>
              <a:off x="6236681" y="2374403"/>
              <a:ext cx="1152128" cy="1009650"/>
              <a:chOff x="7362037" y="1340768"/>
              <a:chExt cx="1152128" cy="1009650"/>
            </a:xfrm>
          </p:grpSpPr>
          <p:sp>
            <p:nvSpPr>
              <p:cNvPr id="19" name="išļíḍe"/>
              <p:cNvSpPr/>
              <p:nvPr/>
            </p:nvSpPr>
            <p:spPr bwMode="auto">
              <a:xfrm>
                <a:off x="7362037" y="1340768"/>
                <a:ext cx="964142" cy="1009650"/>
              </a:xfrm>
              <a:prstGeom prst="rect">
                <a:avLst/>
              </a:prstGeom>
              <a:noFill/>
              <a:ln>
                <a:noFill/>
              </a:ln>
            </p:spPr>
            <p:txBody>
              <a:bodyPr wrap="none" lIns="0" tIns="0" rIns="0" bIns="0" anchor="ctr">
                <a:normAutofit/>
              </a:bodyPr>
              <a:lstStyle/>
              <a:p>
                <a:pPr algn="l"/>
                <a:r>
                  <a:rPr lang="en-US" sz="6000" dirty="0">
                    <a:solidFill>
                      <a:schemeClr val="accent3"/>
                    </a:solidFill>
                    <a:latin typeface="Impact" panose="020B0806030902050204" pitchFamily="34" charset="0"/>
                  </a:rPr>
                  <a:t>   </a:t>
                </a:r>
                <a:r>
                  <a:rPr lang="en-US" sz="6000" dirty="0" smtClean="0">
                    <a:solidFill>
                      <a:schemeClr val="accent3"/>
                    </a:solidFill>
                    <a:latin typeface="Impact" panose="020B0806030902050204" pitchFamily="34" charset="0"/>
                  </a:rPr>
                  <a:t>6</a:t>
                </a:r>
                <a:endParaRPr lang="en-US" sz="6000" dirty="0">
                  <a:solidFill>
                    <a:schemeClr val="accent3"/>
                  </a:solidFill>
                  <a:latin typeface="Impact" panose="020B0806030902050204" pitchFamily="34" charset="0"/>
                </a:endParaRPr>
              </a:p>
            </p:txBody>
          </p:sp>
          <p:sp>
            <p:nvSpPr>
              <p:cNvPr id="20" name="ïŝḻidè"/>
              <p:cNvSpPr/>
              <p:nvPr/>
            </p:nvSpPr>
            <p:spPr bwMode="auto">
              <a:xfrm>
                <a:off x="8149040" y="1520156"/>
                <a:ext cx="365125" cy="492125"/>
              </a:xfrm>
              <a:prstGeom prst="rect">
                <a:avLst/>
              </a:prstGeom>
              <a:noFill/>
              <a:ln>
                <a:noFill/>
              </a:ln>
            </p:spPr>
            <p:txBody>
              <a:bodyPr wrap="none" lIns="0" tIns="0" rIns="0" bIns="0" anchor="ctr">
                <a:normAutofit/>
              </a:bodyPr>
              <a:lstStyle/>
              <a:p>
                <a:r>
                  <a:rPr lang="zh-CN" altLang="en-US" sz="2400" dirty="0">
                    <a:solidFill>
                      <a:srgbClr val="40A693"/>
                    </a:solidFill>
                  </a:rPr>
                  <a:t>条专属服务</a:t>
                </a:r>
              </a:p>
            </p:txBody>
          </p:sp>
        </p:grpSp>
        <p:sp>
          <p:nvSpPr>
            <p:cNvPr id="11" name="i$ľîdè"/>
            <p:cNvSpPr txBox="1"/>
            <p:nvPr/>
          </p:nvSpPr>
          <p:spPr>
            <a:xfrm>
              <a:off x="4408245" y="2522522"/>
              <a:ext cx="1130424" cy="386922"/>
            </a:xfrm>
            <a:prstGeom prst="rect">
              <a:avLst/>
            </a:prstGeom>
            <a:noFill/>
          </p:spPr>
          <p:txBody>
            <a:bodyPr wrap="none" lIns="90000" tIns="46800" rIns="90000" bIns="46800" rtlCol="0" anchor="ctr" anchorCtr="0">
              <a:noAutofit/>
            </a:bodyPr>
            <a:lstStyle/>
            <a:p>
              <a:pPr algn="ctr"/>
              <a:r>
                <a:rPr lang="zh-CN" altLang="en-US" sz="4800" dirty="0">
                  <a:solidFill>
                    <a:srgbClr val="CC4A4A"/>
                  </a:solidFill>
                  <a:latin typeface="方正正中黑简体" panose="02000000000000000000" pitchFamily="2" charset="-122"/>
                  <a:ea typeface="方正正中黑简体" panose="02000000000000000000" pitchFamily="2" charset="-122"/>
                </a:rPr>
                <a:t>大树企业</a:t>
              </a:r>
            </a:p>
          </p:txBody>
        </p:sp>
      </p:grpSp>
      <p:grpSp>
        <p:nvGrpSpPr>
          <p:cNvPr id="5" name="组合 4"/>
          <p:cNvGrpSpPr/>
          <p:nvPr/>
        </p:nvGrpSpPr>
        <p:grpSpPr>
          <a:xfrm>
            <a:off x="554990" y="1214120"/>
            <a:ext cx="11105515" cy="3392170"/>
            <a:chOff x="-1000132" y="0"/>
            <a:chExt cx="6429419" cy="4318887"/>
          </a:xfrm>
        </p:grpSpPr>
        <p:sp>
          <p:nvSpPr>
            <p:cNvPr id="4" name="圆角矩形 3"/>
            <p:cNvSpPr/>
            <p:nvPr/>
          </p:nvSpPr>
          <p:spPr>
            <a:xfrm>
              <a:off x="-1000132" y="0"/>
              <a:ext cx="6429419" cy="2045448"/>
            </a:xfrm>
            <a:prstGeom prst="roundRect">
              <a:avLst>
                <a:gd name="adj" fmla="val 85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圆角矩形 4"/>
            <p:cNvSpPr/>
            <p:nvPr/>
          </p:nvSpPr>
          <p:spPr>
            <a:xfrm>
              <a:off x="-937710" y="110267"/>
              <a:ext cx="6256730" cy="4208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3437517" numCol="1" spcCol="1270" anchor="t" anchorCtr="0">
              <a:noAutofit/>
            </a:bodyPr>
            <a:lstStyle/>
            <a:p>
              <a:pPr lvl="0" algn="l" defTabSz="1155700">
                <a:lnSpc>
                  <a:spcPct val="90000"/>
                </a:lnSpc>
                <a:spcBef>
                  <a:spcPct val="0"/>
                </a:spcBef>
                <a:spcAft>
                  <a:spcPct val="35000"/>
                </a:spcAft>
              </a:pPr>
              <a:r>
                <a:rPr lang="en-US" altLang="zh-CN" sz="2400" dirty="0">
                  <a:solidFill>
                    <a:schemeClr val="tx1">
                      <a:lumMod val="75000"/>
                      <a:lumOff val="25000"/>
                    </a:schemeClr>
                  </a:solidFill>
                  <a:latin typeface="+mn-ea"/>
                  <a:sym typeface="+mn-ea"/>
                </a:rPr>
                <a:t>   </a:t>
              </a:r>
              <a:r>
                <a:rPr lang="en-US" altLang="zh-CN" sz="2400" dirty="0">
                  <a:solidFill>
                    <a:schemeClr val="bg1"/>
                  </a:solidFill>
                  <a:latin typeface="+mn-ea"/>
                  <a:sym typeface="+mn-ea"/>
                </a:rPr>
                <a:t> </a:t>
              </a:r>
              <a:r>
                <a:rPr lang="zh-CN" altLang="en-US" sz="2400" dirty="0">
                  <a:solidFill>
                    <a:schemeClr val="bg1"/>
                  </a:solidFill>
                  <a:latin typeface="+mn-ea"/>
                  <a:sym typeface="+mn-ea"/>
                </a:rPr>
                <a:t>为</a:t>
              </a:r>
              <a:r>
                <a:rPr lang="en-US" altLang="zh-CN" sz="2400" dirty="0">
                  <a:solidFill>
                    <a:schemeClr val="bg1"/>
                  </a:solidFill>
                  <a:latin typeface="+mn-ea"/>
                  <a:sym typeface="+mn-ea"/>
                </a:rPr>
                <a:t>积极落实《杭州市人民政府办公厅关于实施促进实体经济更好更快发展若干财税政策的通知》（杭政办函〔2017〕102号）文件精神</a:t>
              </a:r>
              <a:r>
                <a:rPr lang="zh-CN" altLang="en-US" sz="2400" dirty="0">
                  <a:solidFill>
                    <a:schemeClr val="bg1"/>
                  </a:solidFill>
                  <a:latin typeface="+mn-ea"/>
                  <a:sym typeface="+mn-ea"/>
                </a:rPr>
                <a:t>，推动经济高质量发展，全面优化产业结构，加快转型升级，做强做大企业，特制定《拱墅区大树企业培育工程行动方案(2020修订稿)》。</a:t>
              </a:r>
            </a:p>
            <a:p>
              <a:pPr lvl="0" algn="ctr" defTabSz="1155700">
                <a:lnSpc>
                  <a:spcPct val="90000"/>
                </a:lnSpc>
                <a:spcBef>
                  <a:spcPct val="0"/>
                </a:spcBef>
                <a:spcAft>
                  <a:spcPct val="35000"/>
                </a:spcAft>
              </a:pPr>
              <a:endParaRPr lang="en-US" altLang="zh-CN" sz="2400" b="1" kern="1200" dirty="0">
                <a:solidFill>
                  <a:schemeClr val="bg1"/>
                </a:solidFill>
                <a:latin typeface="+mn-ea"/>
              </a:endParaRPr>
            </a:p>
          </p:txBody>
        </p:sp>
      </p:grpSp>
    </p:spTree>
  </p:cSld>
  <p:clrMapOvr>
    <a:masterClrMapping/>
  </p:clrMapOvr>
  <mc:AlternateContent xmlns:mc="http://schemas.openxmlformats.org/markup-compatibility/2006">
    <mc:Choice xmlns:p14="http://schemas.microsoft.com/office/powerpoint/2010/main" xmlns="" Requires="p14">
      <p:transition spd="slow" p14:dur="2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randombar(vertical)">
                                      <p:cBhvr>
                                        <p:cTn id="7" dur="2000"/>
                                        <p:tgtEl>
                                          <p:spTgt spid="14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par>
                          <p:cTn id="12" fill="hold">
                            <p:stCondLst>
                              <p:cond delay="4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ppt_x</p:attrName>
                                        </p:attrNameLst>
                                      </p:cBhvr>
                                      <p:tavLst>
                                        <p:tav tm="0">
                                          <p:val>
                                            <p:strVal val="#ppt_x"/>
                                          </p:val>
                                        </p:tav>
                                        <p:tav tm="100000">
                                          <p:val>
                                            <p:strVal val="#ppt_x"/>
                                          </p:val>
                                        </p:tav>
                                      </p:tavLst>
                                    </p:anim>
                                    <p:anim calcmode="lin" valueType="num">
                                      <p:cBhvr>
                                        <p:cTn id="17"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r>
              <a:rPr lang="zh-CN" altLang="zh-CN" dirty="0"/>
              <a:t>二、制定依据</a:t>
            </a:r>
          </a:p>
        </p:txBody>
      </p:sp>
      <p:sp>
        <p:nvSpPr>
          <p:cNvPr id="33" name="îṧ1iďê" hidden="1"/>
          <p:cNvSpPr/>
          <p:nvPr/>
        </p:nvSpPr>
        <p:spPr>
          <a:xfrm>
            <a:off x="10047963" y="1709539"/>
            <a:ext cx="996627" cy="1850991"/>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aphicFrame>
        <p:nvGraphicFramePr>
          <p:cNvPr id="8" name="内容占位符 7"/>
          <p:cNvGraphicFramePr>
            <a:graphicFrameLocks noGrp="1"/>
          </p:cNvGraphicFramePr>
          <p:nvPr>
            <p:ph idx="1"/>
          </p:nvPr>
        </p:nvGraphicFramePr>
        <p:xfrm>
          <a:off x="457200" y="1600200"/>
          <a:ext cx="1084199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250" advClick="0" advTm="7000">
        <p:push/>
      </p:transition>
    </mc:Choice>
    <mc:Fallback>
      <p:transition spd="slow" advClick="0" advTm="7000">
        <p:push/>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4</a:t>
            </a:fld>
            <a:endParaRPr lang="zh-CN" altLang="en-US"/>
          </a:p>
        </p:txBody>
      </p:sp>
      <p:sp>
        <p:nvSpPr>
          <p:cNvPr id="137" name="TextBox 136"/>
          <p:cNvSpPr txBox="1"/>
          <p:nvPr/>
        </p:nvSpPr>
        <p:spPr>
          <a:xfrm>
            <a:off x="899158" y="1199850"/>
            <a:ext cx="8165055" cy="829945"/>
          </a:xfrm>
          <a:prstGeom prst="rect">
            <a:avLst/>
          </a:prstGeom>
          <a:noFill/>
        </p:spPr>
        <p:txBody>
          <a:bodyPr wrap="square" rtlCol="0">
            <a:spAutoFit/>
          </a:bodyPr>
          <a:lstStyle/>
          <a:p>
            <a:r>
              <a:rPr lang="zh-CN" altLang="zh-CN" sz="2400" b="1" dirty="0" smtClean="0"/>
              <a:t>（一）认定条件</a:t>
            </a:r>
          </a:p>
          <a:p>
            <a:r>
              <a:rPr lang="zh-CN" altLang="zh-CN" sz="2400" b="1" dirty="0" smtClean="0"/>
              <a:t>符合下列情况之一的企业，认定为大树企业：</a:t>
            </a:r>
            <a:endParaRPr lang="zh-CN" altLang="en-US" sz="2400" b="1" dirty="0"/>
          </a:p>
        </p:txBody>
      </p:sp>
      <p:sp>
        <p:nvSpPr>
          <p:cNvPr id="38" name="文本框 5"/>
          <p:cNvSpPr txBox="1">
            <a:spLocks noChangeArrowheads="1"/>
          </p:cNvSpPr>
          <p:nvPr/>
        </p:nvSpPr>
        <p:spPr bwMode="auto">
          <a:xfrm>
            <a:off x="4097127" y="2202274"/>
            <a:ext cx="6187183"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zh-CN" sz="1800" b="1" u="heavy" dirty="0" smtClean="0">
                <a:uFill>
                  <a:solidFill>
                    <a:srgbClr val="00B0F0"/>
                  </a:solidFill>
                </a:uFill>
                <a:latin typeface="+mn-ea"/>
                <a:ea typeface="+mn-ea"/>
              </a:rPr>
              <a:t>在境内主板、中小板、创业板、科创板以及境外主要资本市场直接上市的企业；金融主管部门（区金融办）认可的通过境外其他形式实现上市的企业</a:t>
            </a:r>
          </a:p>
        </p:txBody>
      </p:sp>
      <p:pic>
        <p:nvPicPr>
          <p:cNvPr id="1026" name="Picture 2"/>
          <p:cNvPicPr>
            <a:picLocks noChangeAspect="1" noChangeArrowheads="1"/>
          </p:cNvPicPr>
          <p:nvPr/>
        </p:nvPicPr>
        <p:blipFill>
          <a:blip r:embed="rId2" cstate="print"/>
          <a:srcRect/>
          <a:stretch>
            <a:fillRect/>
          </a:stretch>
        </p:blipFill>
        <p:spPr bwMode="auto">
          <a:xfrm>
            <a:off x="2715902" y="2226833"/>
            <a:ext cx="1113820" cy="108821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4447" y="3722146"/>
            <a:ext cx="1246658" cy="125864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741607" y="5346551"/>
            <a:ext cx="1257569" cy="1167205"/>
          </a:xfrm>
          <a:prstGeom prst="rect">
            <a:avLst/>
          </a:prstGeom>
          <a:noFill/>
          <a:ln w="9525">
            <a:noFill/>
            <a:miter lim="800000"/>
            <a:headEnd/>
            <a:tailEnd/>
          </a:ln>
        </p:spPr>
      </p:pic>
      <p:sp>
        <p:nvSpPr>
          <p:cNvPr id="116" name="矩形 115"/>
          <p:cNvSpPr/>
          <p:nvPr/>
        </p:nvSpPr>
        <p:spPr>
          <a:xfrm>
            <a:off x="6003635" y="2967335"/>
            <a:ext cx="184730"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zh-CN" altLang="en-US" sz="4800" b="1" cap="none" spc="0" dirty="0">
              <a:solidFill>
                <a:schemeClr val="accent3"/>
              </a:solidFill>
              <a:effectLst/>
            </a:endParaRPr>
          </a:p>
        </p:txBody>
      </p:sp>
      <p:sp>
        <p:nvSpPr>
          <p:cNvPr id="120" name="右箭头 119"/>
          <p:cNvSpPr/>
          <p:nvPr/>
        </p:nvSpPr>
        <p:spPr>
          <a:xfrm>
            <a:off x="1549101" y="2431229"/>
            <a:ext cx="1172584" cy="53788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右箭头 124"/>
          <p:cNvSpPr/>
          <p:nvPr/>
        </p:nvSpPr>
        <p:spPr>
          <a:xfrm>
            <a:off x="1615439" y="4143489"/>
            <a:ext cx="1170790" cy="60063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右箭头 125"/>
          <p:cNvSpPr/>
          <p:nvPr/>
        </p:nvSpPr>
        <p:spPr>
          <a:xfrm>
            <a:off x="1638750" y="5550946"/>
            <a:ext cx="1158239" cy="5163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原创设计师QQ：598969553              _5"/>
          <p:cNvSpPr/>
          <p:nvPr/>
        </p:nvSpPr>
        <p:spPr>
          <a:xfrm>
            <a:off x="947667" y="4087904"/>
            <a:ext cx="665980" cy="6795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smtClean="0"/>
              <a:t>2</a:t>
            </a:r>
            <a:endParaRPr lang="zh-CN" altLang="en-US" sz="1600" dirty="0"/>
          </a:p>
        </p:txBody>
      </p:sp>
      <p:sp>
        <p:nvSpPr>
          <p:cNvPr id="128" name="原创设计师QQ：598969553              _5"/>
          <p:cNvSpPr/>
          <p:nvPr/>
        </p:nvSpPr>
        <p:spPr>
          <a:xfrm>
            <a:off x="978947" y="5464885"/>
            <a:ext cx="666972" cy="6992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smtClean="0"/>
              <a:t>3</a:t>
            </a:r>
            <a:endParaRPr lang="zh-CN" altLang="en-US" sz="1600" dirty="0"/>
          </a:p>
        </p:txBody>
      </p:sp>
      <p:sp>
        <p:nvSpPr>
          <p:cNvPr id="133" name="TextBox 132"/>
          <p:cNvSpPr txBox="1"/>
          <p:nvPr/>
        </p:nvSpPr>
        <p:spPr>
          <a:xfrm>
            <a:off x="4109420" y="4055632"/>
            <a:ext cx="6045798" cy="646331"/>
          </a:xfrm>
          <a:prstGeom prst="rect">
            <a:avLst/>
          </a:prstGeom>
          <a:noFill/>
        </p:spPr>
        <p:txBody>
          <a:bodyPr wrap="square" rtlCol="0">
            <a:spAutoFit/>
          </a:bodyPr>
          <a:lstStyle/>
          <a:p>
            <a:r>
              <a:rPr lang="zh-CN" altLang="zh-CN" b="1" dirty="0" smtClean="0"/>
              <a:t>入选中国企业联合会</a:t>
            </a:r>
            <a:r>
              <a:rPr lang="en-US" altLang="zh-CN" b="1" dirty="0" smtClean="0"/>
              <a:t>“</a:t>
            </a:r>
            <a:r>
              <a:rPr lang="zh-CN" altLang="zh-CN" b="1" dirty="0" smtClean="0"/>
              <a:t>中国</a:t>
            </a:r>
            <a:r>
              <a:rPr lang="en-US" altLang="zh-CN" b="1" dirty="0" smtClean="0"/>
              <a:t>500</a:t>
            </a:r>
            <a:r>
              <a:rPr lang="zh-CN" altLang="zh-CN" b="1" dirty="0" smtClean="0"/>
              <a:t>强</a:t>
            </a:r>
            <a:r>
              <a:rPr lang="en-US" altLang="zh-CN" b="1" dirty="0" smtClean="0"/>
              <a:t>”</a:t>
            </a:r>
            <a:r>
              <a:rPr lang="zh-CN" altLang="zh-CN" b="1" dirty="0" smtClean="0"/>
              <a:t>企业、中华全国工商业联合会</a:t>
            </a:r>
            <a:r>
              <a:rPr lang="en-US" altLang="zh-CN" b="1" dirty="0" smtClean="0"/>
              <a:t>“</a:t>
            </a:r>
            <a:r>
              <a:rPr lang="zh-CN" altLang="zh-CN" b="1" dirty="0" smtClean="0"/>
              <a:t>中国民营企业</a:t>
            </a:r>
            <a:r>
              <a:rPr lang="en-US" altLang="zh-CN" b="1" dirty="0" smtClean="0"/>
              <a:t>500</a:t>
            </a:r>
            <a:r>
              <a:rPr lang="zh-CN" altLang="zh-CN" b="1" dirty="0" smtClean="0"/>
              <a:t>强</a:t>
            </a:r>
            <a:r>
              <a:rPr lang="en-US" altLang="zh-CN" b="1" dirty="0" smtClean="0"/>
              <a:t>”</a:t>
            </a:r>
            <a:r>
              <a:rPr lang="zh-CN" altLang="zh-CN" b="1" dirty="0" smtClean="0"/>
              <a:t>企业</a:t>
            </a:r>
            <a:endParaRPr lang="zh-CN" altLang="en-US" b="1" dirty="0"/>
          </a:p>
        </p:txBody>
      </p:sp>
      <p:sp>
        <p:nvSpPr>
          <p:cNvPr id="136" name="TextBox 135"/>
          <p:cNvSpPr txBox="1"/>
          <p:nvPr/>
        </p:nvSpPr>
        <p:spPr>
          <a:xfrm>
            <a:off x="4098663" y="5357308"/>
            <a:ext cx="6347012" cy="922020"/>
          </a:xfrm>
          <a:prstGeom prst="rect">
            <a:avLst/>
          </a:prstGeom>
          <a:noFill/>
        </p:spPr>
        <p:txBody>
          <a:bodyPr wrap="square" rtlCol="0">
            <a:spAutoFit/>
          </a:bodyPr>
          <a:lstStyle/>
          <a:p>
            <a:r>
              <a:rPr lang="zh-CN" altLang="zh-CN" b="1" u="heavy" dirty="0" smtClean="0">
                <a:uFill>
                  <a:solidFill>
                    <a:srgbClr val="00B0F0"/>
                  </a:solidFill>
                </a:uFill>
              </a:rPr>
              <a:t>上年度税收3000万元以上的非房地产企业。企业直接投资且股份占比三分之一以上、上年度税收100万元以上（含）的子公司，税收可合并计入。</a:t>
            </a:r>
          </a:p>
        </p:txBody>
      </p:sp>
      <p:sp>
        <p:nvSpPr>
          <p:cNvPr id="138" name="原创设计师QQ：598969553              _5"/>
          <p:cNvSpPr/>
          <p:nvPr/>
        </p:nvSpPr>
        <p:spPr>
          <a:xfrm>
            <a:off x="899345" y="2366899"/>
            <a:ext cx="665980" cy="6795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b="1" dirty="0" smtClean="0"/>
              <a:t>1</a:t>
            </a:r>
            <a:endParaRPr lang="zh-CN" altLang="en-US" sz="1600" b="1" dirty="0"/>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edge">
                                      <p:cBhvr>
                                        <p:cTn id="7" dur="2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8"/>
                                        </p:tgtEl>
                                        <p:attrNameLst>
                                          <p:attrName>style.visibility</p:attrName>
                                        </p:attrNameLst>
                                      </p:cBhvr>
                                      <p:to>
                                        <p:strVal val="visible"/>
                                      </p:to>
                                    </p:set>
                                    <p:anim calcmode="lin" valueType="num">
                                      <p:cBhvr additive="base">
                                        <p:cTn id="12" dur="500" fill="hold"/>
                                        <p:tgtEl>
                                          <p:spTgt spid="138"/>
                                        </p:tgtEl>
                                        <p:attrNameLst>
                                          <p:attrName>ppt_x</p:attrName>
                                        </p:attrNameLst>
                                      </p:cBhvr>
                                      <p:tavLst>
                                        <p:tav tm="0">
                                          <p:val>
                                            <p:strVal val="0-#ppt_w/2"/>
                                          </p:val>
                                        </p:tav>
                                        <p:tav tm="100000">
                                          <p:val>
                                            <p:strVal val="#ppt_x"/>
                                          </p:val>
                                        </p:tav>
                                      </p:tavLst>
                                    </p:anim>
                                    <p:anim calcmode="lin" valueType="num">
                                      <p:cBhvr additive="base">
                                        <p:cTn id="13" dur="500" fill="hold"/>
                                        <p:tgtEl>
                                          <p:spTgt spid="13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0-#ppt_w/2"/>
                                          </p:val>
                                        </p:tav>
                                        <p:tav tm="100000">
                                          <p:val>
                                            <p:strVal val="#ppt_x"/>
                                          </p:val>
                                        </p:tav>
                                      </p:tavLst>
                                    </p:anim>
                                    <p:anim calcmode="lin" valueType="num">
                                      <p:cBhvr additive="base">
                                        <p:cTn id="17"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0-#ppt_w/2"/>
                                          </p:val>
                                        </p:tav>
                                        <p:tav tm="100000">
                                          <p:val>
                                            <p:strVal val="#ppt_x"/>
                                          </p:val>
                                        </p:tav>
                                      </p:tavLst>
                                    </p:anim>
                                    <p:anim calcmode="lin" valueType="num">
                                      <p:cBhvr additive="base">
                                        <p:cTn id="2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edge">
                                      <p:cBhvr>
                                        <p:cTn id="28" dur="2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7"/>
                                        </p:tgtEl>
                                        <p:attrNameLst>
                                          <p:attrName>style.visibility</p:attrName>
                                        </p:attrNameLst>
                                      </p:cBhvr>
                                      <p:to>
                                        <p:strVal val="visible"/>
                                      </p:to>
                                    </p:set>
                                    <p:anim calcmode="lin" valueType="num">
                                      <p:cBhvr additive="base">
                                        <p:cTn id="33" dur="500" fill="hold"/>
                                        <p:tgtEl>
                                          <p:spTgt spid="127"/>
                                        </p:tgtEl>
                                        <p:attrNameLst>
                                          <p:attrName>ppt_x</p:attrName>
                                        </p:attrNameLst>
                                      </p:cBhvr>
                                      <p:tavLst>
                                        <p:tav tm="0">
                                          <p:val>
                                            <p:strVal val="0-#ppt_w/2"/>
                                          </p:val>
                                        </p:tav>
                                        <p:tav tm="100000">
                                          <p:val>
                                            <p:strVal val="#ppt_x"/>
                                          </p:val>
                                        </p:tav>
                                      </p:tavLst>
                                    </p:anim>
                                    <p:anim calcmode="lin" valueType="num">
                                      <p:cBhvr additive="base">
                                        <p:cTn id="34" dur="500" fill="hold"/>
                                        <p:tgtEl>
                                          <p:spTgt spid="12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 calcmode="lin" valueType="num">
                                      <p:cBhvr additive="base">
                                        <p:cTn id="37" dur="500" fill="hold"/>
                                        <p:tgtEl>
                                          <p:spTgt spid="125"/>
                                        </p:tgtEl>
                                        <p:attrNameLst>
                                          <p:attrName>ppt_x</p:attrName>
                                        </p:attrNameLst>
                                      </p:cBhvr>
                                      <p:tavLst>
                                        <p:tav tm="0">
                                          <p:val>
                                            <p:strVal val="0-#ppt_w/2"/>
                                          </p:val>
                                        </p:tav>
                                        <p:tav tm="100000">
                                          <p:val>
                                            <p:strVal val="#ppt_x"/>
                                          </p:val>
                                        </p:tav>
                                      </p:tavLst>
                                    </p:anim>
                                    <p:anim calcmode="lin" valueType="num">
                                      <p:cBhvr additive="base">
                                        <p:cTn id="3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ppt_x"/>
                                          </p:val>
                                        </p:tav>
                                        <p:tav tm="100000">
                                          <p:val>
                                            <p:strVal val="#ppt_x"/>
                                          </p:val>
                                        </p:tav>
                                      </p:tavLst>
                                    </p:anim>
                                    <p:anim calcmode="lin" valueType="num">
                                      <p:cBhvr additive="base">
                                        <p:cTn id="4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wedge">
                                      <p:cBhvr>
                                        <p:cTn id="49" dur="2000"/>
                                        <p:tgtEl>
                                          <p:spTgt spid="13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28"/>
                                        </p:tgtEl>
                                        <p:attrNameLst>
                                          <p:attrName>style.visibility</p:attrName>
                                        </p:attrNameLst>
                                      </p:cBhvr>
                                      <p:to>
                                        <p:strVal val="visible"/>
                                      </p:to>
                                    </p:set>
                                    <p:anim calcmode="lin" valueType="num">
                                      <p:cBhvr additive="base">
                                        <p:cTn id="54" dur="500" fill="hold"/>
                                        <p:tgtEl>
                                          <p:spTgt spid="128"/>
                                        </p:tgtEl>
                                        <p:attrNameLst>
                                          <p:attrName>ppt_x</p:attrName>
                                        </p:attrNameLst>
                                      </p:cBhvr>
                                      <p:tavLst>
                                        <p:tav tm="0">
                                          <p:val>
                                            <p:strVal val="0-#ppt_w/2"/>
                                          </p:val>
                                        </p:tav>
                                        <p:tav tm="100000">
                                          <p:val>
                                            <p:strVal val="#ppt_x"/>
                                          </p:val>
                                        </p:tav>
                                      </p:tavLst>
                                    </p:anim>
                                    <p:anim calcmode="lin" valueType="num">
                                      <p:cBhvr additive="base">
                                        <p:cTn id="55" dur="500" fill="hold"/>
                                        <p:tgtEl>
                                          <p:spTgt spid="12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additive="base">
                                        <p:cTn id="58" dur="500" fill="hold"/>
                                        <p:tgtEl>
                                          <p:spTgt spid="126"/>
                                        </p:tgtEl>
                                        <p:attrNameLst>
                                          <p:attrName>ppt_x</p:attrName>
                                        </p:attrNameLst>
                                      </p:cBhvr>
                                      <p:tavLst>
                                        <p:tav tm="0">
                                          <p:val>
                                            <p:strVal val="0-#ppt_w/2"/>
                                          </p:val>
                                        </p:tav>
                                        <p:tav tm="100000">
                                          <p:val>
                                            <p:strVal val="#ppt_x"/>
                                          </p:val>
                                        </p:tav>
                                      </p:tavLst>
                                    </p:anim>
                                    <p:anim calcmode="lin" valueType="num">
                                      <p:cBhvr additive="base">
                                        <p:cTn id="59"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028"/>
                                        </p:tgtEl>
                                        <p:attrNameLst>
                                          <p:attrName>style.visibility</p:attrName>
                                        </p:attrNameLst>
                                      </p:cBhvr>
                                      <p:to>
                                        <p:strVal val="visible"/>
                                      </p:to>
                                    </p:set>
                                    <p:anim calcmode="lin" valueType="num">
                                      <p:cBhvr additive="base">
                                        <p:cTn id="64" dur="500" fill="hold"/>
                                        <p:tgtEl>
                                          <p:spTgt spid="1028"/>
                                        </p:tgtEl>
                                        <p:attrNameLst>
                                          <p:attrName>ppt_x</p:attrName>
                                        </p:attrNameLst>
                                      </p:cBhvr>
                                      <p:tavLst>
                                        <p:tav tm="0">
                                          <p:val>
                                            <p:strVal val="0-#ppt_w/2"/>
                                          </p:val>
                                        </p:tav>
                                        <p:tav tm="100000">
                                          <p:val>
                                            <p:strVal val="#ppt_x"/>
                                          </p:val>
                                        </p:tav>
                                      </p:tavLst>
                                    </p:anim>
                                    <p:anim calcmode="lin" valueType="num">
                                      <p:cBhvr additive="base">
                                        <p:cTn id="65"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wedge">
                                      <p:cBhvr>
                                        <p:cTn id="70"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38" grpId="0"/>
      <p:bldP spid="120" grpId="0" bldLvl="0" animBg="1"/>
      <p:bldP spid="125" grpId="0" bldLvl="0" animBg="1"/>
      <p:bldP spid="126" grpId="0" bldLvl="0" animBg="1"/>
      <p:bldP spid="127" grpId="0" bldLvl="0" animBg="1"/>
      <p:bldP spid="128" grpId="0" bldLvl="0" animBg="1"/>
      <p:bldP spid="133" grpId="0"/>
      <p:bldP spid="136" grpId="0"/>
      <p:bldP spid="13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5</a:t>
            </a:fld>
            <a:endParaRPr lang="zh-CN" altLang="en-US"/>
          </a:p>
        </p:txBody>
      </p:sp>
      <p:pic>
        <p:nvPicPr>
          <p:cNvPr id="2051" name="Picture 3"/>
          <p:cNvPicPr>
            <a:picLocks noChangeAspect="1" noChangeArrowheads="1"/>
          </p:cNvPicPr>
          <p:nvPr/>
        </p:nvPicPr>
        <p:blipFill>
          <a:blip r:embed="rId2" cstate="print"/>
          <a:srcRect/>
          <a:stretch>
            <a:fillRect/>
          </a:stretch>
        </p:blipFill>
        <p:spPr bwMode="auto">
          <a:xfrm>
            <a:off x="5020372" y="4516057"/>
            <a:ext cx="930182" cy="885888"/>
          </a:xfrm>
          <a:prstGeom prst="rect">
            <a:avLst/>
          </a:prstGeom>
          <a:noFill/>
          <a:ln w="9525">
            <a:noFill/>
            <a:miter lim="800000"/>
            <a:headEnd/>
            <a:tailEnd/>
          </a:ln>
        </p:spPr>
      </p:pic>
      <p:sp>
        <p:nvSpPr>
          <p:cNvPr id="5" name="圆角矩形 4"/>
          <p:cNvSpPr/>
          <p:nvPr/>
        </p:nvSpPr>
        <p:spPr>
          <a:xfrm>
            <a:off x="2908935" y="36709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820670" y="29457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grpSp>
        <p:nvGrpSpPr>
          <p:cNvPr id="10" name="组合 9"/>
          <p:cNvGrpSpPr/>
          <p:nvPr/>
        </p:nvGrpSpPr>
        <p:grpSpPr>
          <a:xfrm>
            <a:off x="2862580" y="3253105"/>
            <a:ext cx="6478270" cy="2939415"/>
            <a:chOff x="-1000132" y="0"/>
            <a:chExt cx="6429419" cy="4429155"/>
          </a:xfrm>
        </p:grpSpPr>
        <p:sp>
          <p:nvSpPr>
            <p:cNvPr id="11" name="圆角矩形 10"/>
            <p:cNvSpPr/>
            <p:nvPr/>
          </p:nvSpPr>
          <p:spPr>
            <a:xfrm>
              <a:off x="-1000132" y="0"/>
              <a:ext cx="6429419" cy="4429155"/>
            </a:xfrm>
            <a:prstGeom prst="roundRect">
              <a:avLst>
                <a:gd name="adj" fmla="val 85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圆角矩形 4"/>
            <p:cNvSpPr/>
            <p:nvPr/>
          </p:nvSpPr>
          <p:spPr>
            <a:xfrm>
              <a:off x="-937710" y="110267"/>
              <a:ext cx="6256730" cy="4208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3437517" numCol="1" spcCol="1270" anchor="t" anchorCtr="0">
              <a:noAutofit/>
            </a:bodyPr>
            <a:lstStyle/>
            <a:p>
              <a:pPr lvl="0" algn="l" defTabSz="1155700">
                <a:lnSpc>
                  <a:spcPct val="90000"/>
                </a:lnSpc>
                <a:spcBef>
                  <a:spcPct val="0"/>
                </a:spcBef>
                <a:spcAft>
                  <a:spcPct val="35000"/>
                </a:spcAft>
              </a:pPr>
              <a:endParaRPr sz="2200" b="1" dirty="0" smtClean="0">
                <a:sym typeface="+mn-ea"/>
              </a:endParaRPr>
            </a:p>
            <a:p>
              <a:pPr lvl="0" algn="l" defTabSz="1155700">
                <a:lnSpc>
                  <a:spcPct val="90000"/>
                </a:lnSpc>
                <a:spcBef>
                  <a:spcPct val="0"/>
                </a:spcBef>
                <a:spcAft>
                  <a:spcPct val="35000"/>
                </a:spcAft>
              </a:pPr>
              <a:r>
                <a:rPr sz="2200" dirty="0" smtClean="0">
                  <a:sym typeface="+mn-ea"/>
                </a:rPr>
                <a:t>鼓励实用型人才扎根拱墅，对企业中工作一年以上且年收入50万元以上，按其年度个人对区贡献给予奖励（税收5000万元以上企业，奖励人数不超过20人；税收1000万元以上企业，奖励人数不超过10人；税收1000万元以下的适当享受）。大树企业享受《关于促进人才优先发展打造人才向往之地的若干意见》相关政策，适当安排大树企业人才租赁区人才公寓。</a:t>
              </a:r>
              <a:endParaRPr sz="2200" dirty="0" smtClean="0"/>
            </a:p>
            <a:p>
              <a:pPr lvl="0" algn="l" defTabSz="1155700">
                <a:lnSpc>
                  <a:spcPct val="90000"/>
                </a:lnSpc>
                <a:spcBef>
                  <a:spcPct val="0"/>
                </a:spcBef>
                <a:spcAft>
                  <a:spcPct val="35000"/>
                </a:spcAft>
              </a:pPr>
              <a:endParaRPr lang="zh-CN" altLang="en-US" sz="2200" kern="1200" dirty="0">
                <a:solidFill>
                  <a:schemeClr val="bg1"/>
                </a:solidFill>
              </a:endParaRPr>
            </a:p>
          </p:txBody>
        </p:sp>
      </p:grpSp>
      <p:sp>
        <p:nvSpPr>
          <p:cNvPr id="14" name="TextBox 28"/>
          <p:cNvSpPr txBox="1"/>
          <p:nvPr/>
        </p:nvSpPr>
        <p:spPr>
          <a:xfrm>
            <a:off x="5463601" y="1950498"/>
            <a:ext cx="3187451"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企业引育人才</a:t>
            </a:r>
            <a:endParaRPr lang="zh-CN" altLang="en-US" sz="2800" b="1" dirty="0">
              <a:solidFill>
                <a:srgbClr val="00B0F0"/>
              </a:solidFill>
            </a:endParaRPr>
          </a:p>
        </p:txBody>
      </p:sp>
      <p:pic>
        <p:nvPicPr>
          <p:cNvPr id="15" name="Picture 2"/>
          <p:cNvPicPr>
            <a:picLocks noChangeAspect="1" noChangeArrowheads="1"/>
          </p:cNvPicPr>
          <p:nvPr/>
        </p:nvPicPr>
        <p:blipFill>
          <a:blip r:embed="rId3" cstate="print"/>
          <a:srcRect/>
          <a:stretch>
            <a:fillRect/>
          </a:stretch>
        </p:blipFill>
        <p:spPr bwMode="auto">
          <a:xfrm>
            <a:off x="3293745" y="1552841"/>
            <a:ext cx="1691245" cy="1560375"/>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a:stretch>
            <a:fillRect/>
          </a:stretch>
        </p:blipFill>
        <p:spPr bwMode="auto">
          <a:xfrm>
            <a:off x="4984177" y="1668717"/>
            <a:ext cx="930182" cy="885888"/>
          </a:xfrm>
          <a:prstGeom prst="rect">
            <a:avLst/>
          </a:prstGeom>
          <a:noFill/>
          <a:ln w="9525">
            <a:noFill/>
            <a:miter lim="800000"/>
            <a:headEnd/>
            <a:tailEnd/>
          </a:ln>
        </p:spPr>
      </p:pic>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6</a:t>
            </a:fld>
            <a:endParaRPr lang="zh-CN" altLang="en-US"/>
          </a:p>
        </p:txBody>
      </p:sp>
      <p:sp>
        <p:nvSpPr>
          <p:cNvPr id="5" name="圆角矩形 4"/>
          <p:cNvSpPr/>
          <p:nvPr/>
        </p:nvSpPr>
        <p:spPr>
          <a:xfrm>
            <a:off x="2788285" y="41535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700020" y="34283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29" name="TextBox 28"/>
          <p:cNvSpPr txBox="1"/>
          <p:nvPr/>
        </p:nvSpPr>
        <p:spPr>
          <a:xfrm>
            <a:off x="3352413" y="2887947"/>
            <a:ext cx="3219725"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企业研发投入</a:t>
            </a:r>
            <a:endParaRPr lang="zh-CN" altLang="en-US" sz="2800" b="1" dirty="0">
              <a:solidFill>
                <a:srgbClr val="00B0F0"/>
              </a:solidFill>
            </a:endParaRPr>
          </a:p>
        </p:txBody>
      </p:sp>
      <p:pic>
        <p:nvPicPr>
          <p:cNvPr id="1026" name="Picture 2"/>
          <p:cNvPicPr>
            <a:picLocks noChangeAspect="1" noChangeArrowheads="1"/>
          </p:cNvPicPr>
          <p:nvPr/>
        </p:nvPicPr>
        <p:blipFill>
          <a:blip r:embed="rId2" cstate="print"/>
          <a:srcRect/>
          <a:stretch>
            <a:fillRect/>
          </a:stretch>
        </p:blipFill>
        <p:spPr bwMode="auto">
          <a:xfrm>
            <a:off x="988919" y="2512881"/>
            <a:ext cx="1806017" cy="15062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20901" y="2541224"/>
            <a:ext cx="1086522" cy="963054"/>
          </a:xfrm>
          <a:prstGeom prst="rect">
            <a:avLst/>
          </a:prstGeom>
          <a:noFill/>
          <a:ln w="9525">
            <a:noFill/>
            <a:miter lim="800000"/>
            <a:headEnd/>
            <a:tailEnd/>
          </a:ln>
        </p:spPr>
      </p:pic>
      <p:graphicFrame>
        <p:nvGraphicFramePr>
          <p:cNvPr id="19" name="表格 18"/>
          <p:cNvGraphicFramePr>
            <a:graphicFrameLocks noGrp="1"/>
          </p:cNvGraphicFramePr>
          <p:nvPr/>
        </p:nvGraphicFramePr>
        <p:xfrm>
          <a:off x="2733359" y="3856158"/>
          <a:ext cx="8241554" cy="1655427"/>
        </p:xfrm>
        <a:graphic>
          <a:graphicData uri="http://schemas.openxmlformats.org/drawingml/2006/table">
            <a:tbl>
              <a:tblPr firstRow="1" bandRow="1">
                <a:tableStyleId>{5C22544A-7EE6-4342-B048-85BDC9FD1C3A}</a:tableStyleId>
              </a:tblPr>
              <a:tblGrid>
                <a:gridCol w="2661877"/>
                <a:gridCol w="5579677"/>
              </a:tblGrid>
              <a:tr h="472656">
                <a:tc>
                  <a:txBody>
                    <a:bodyPr/>
                    <a:lstStyle/>
                    <a:p>
                      <a:pPr algn="ctr"/>
                      <a:r>
                        <a:rPr lang="zh-CN" altLang="en-US" sz="2800" dirty="0" smtClean="0">
                          <a:solidFill>
                            <a:schemeClr val="tx1"/>
                          </a:solidFill>
                          <a:latin typeface="微软雅黑" panose="020B0503020204020204" charset="-122"/>
                          <a:ea typeface="微软雅黑" panose="020B0503020204020204" charset="-122"/>
                        </a:rPr>
                        <a:t>兑现条件</a:t>
                      </a:r>
                      <a:endParaRPr lang="zh-CN" altLang="en-US" sz="28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800" dirty="0" smtClean="0">
                          <a:solidFill>
                            <a:schemeClr val="tx1"/>
                          </a:solidFill>
                        </a:rPr>
                        <a:t>兑现金额</a:t>
                      </a:r>
                      <a:endParaRPr lang="zh-CN" altLang="en-US" sz="2800" dirty="0">
                        <a:solidFill>
                          <a:schemeClr val="tx1"/>
                        </a:solidFill>
                      </a:endParaRPr>
                    </a:p>
                  </a:txBody>
                  <a:tcPr>
                    <a:solidFill>
                      <a:srgbClr val="00B0F0"/>
                    </a:solidFill>
                  </a:tcPr>
                </a:tc>
              </a:tr>
              <a:tr h="1137267">
                <a:tc>
                  <a:txBody>
                    <a:bodyPr/>
                    <a:lstStyle/>
                    <a:p>
                      <a:pPr algn="ctr"/>
                      <a:endParaRPr lang="en-US" altLang="zh-CN" sz="2000" b="1" kern="1200" dirty="0" smtClean="0">
                        <a:solidFill>
                          <a:schemeClr val="dk1"/>
                        </a:solidFill>
                        <a:latin typeface="微软雅黑" panose="020B0503020204020204" charset="-122"/>
                        <a:ea typeface="微软雅黑" panose="020B0503020204020204" charset="-122"/>
                        <a:cs typeface="+mn-cs"/>
                      </a:endParaRPr>
                    </a:p>
                    <a:p>
                      <a:pPr algn="ctr"/>
                      <a:r>
                        <a:rPr lang="zh-CN" altLang="zh-CN" sz="2000" b="1" kern="1200" dirty="0" smtClean="0">
                          <a:solidFill>
                            <a:schemeClr val="dk1"/>
                          </a:solidFill>
                          <a:latin typeface="微软雅黑" panose="020B0503020204020204" charset="-122"/>
                          <a:ea typeface="微软雅黑" panose="020B0503020204020204" charset="-122"/>
                          <a:cs typeface="+mn-cs"/>
                        </a:rPr>
                        <a:t>企业研发费用比上年度有增长</a:t>
                      </a:r>
                      <a:r>
                        <a:rPr lang="zh-CN" altLang="en-US" sz="2000" b="1" kern="1200" dirty="0" smtClean="0">
                          <a:solidFill>
                            <a:schemeClr val="dk1"/>
                          </a:solidFill>
                          <a:latin typeface="微软雅黑" panose="020B0503020204020204" charset="-122"/>
                          <a:ea typeface="微软雅黑" panose="020B0503020204020204" charset="-122"/>
                          <a:cs typeface="+mn-cs"/>
                        </a:rPr>
                        <a:t>的</a:t>
                      </a:r>
                      <a:endParaRPr lang="zh-CN" altLang="en-US" sz="2000" b="1" dirty="0">
                        <a:latin typeface="微软雅黑" panose="020B0503020204020204" charset="-122"/>
                        <a:ea typeface="微软雅黑" panose="020B0503020204020204" charset="-122"/>
                      </a:endParaRPr>
                    </a:p>
                  </a:txBody>
                  <a:tcPr>
                    <a:solidFill>
                      <a:srgbClr val="00B0F0"/>
                    </a:solidFill>
                  </a:tcPr>
                </a:tc>
                <a:tc>
                  <a:txBody>
                    <a:bodyPr/>
                    <a:lstStyle/>
                    <a:p>
                      <a:endParaRPr lang="en-US" altLang="zh-CN" sz="2000" b="1" u="none" kern="1200" dirty="0" smtClean="0">
                        <a:solidFill>
                          <a:schemeClr val="dk1"/>
                        </a:solidFill>
                        <a:latin typeface="+mn-lt"/>
                        <a:ea typeface="+mn-ea"/>
                        <a:cs typeface="+mn-cs"/>
                      </a:endParaRPr>
                    </a:p>
                    <a:p>
                      <a:r>
                        <a:rPr lang="zh-CN" altLang="zh-CN" sz="2000" b="1" u="none" kern="1200" dirty="0" smtClean="0">
                          <a:solidFill>
                            <a:schemeClr val="dk1"/>
                          </a:solidFill>
                          <a:latin typeface="+mn-lt"/>
                          <a:ea typeface="+mn-ea"/>
                          <a:cs typeface="+mn-cs"/>
                        </a:rPr>
                        <a:t>按企业年度研发费用的</a:t>
                      </a:r>
                      <a:r>
                        <a:rPr lang="en-US" altLang="zh-CN" sz="2000" b="1" u="none" kern="1200" dirty="0" smtClean="0">
                          <a:solidFill>
                            <a:schemeClr val="dk1"/>
                          </a:solidFill>
                          <a:latin typeface="+mn-lt"/>
                          <a:ea typeface="+mn-ea"/>
                          <a:cs typeface="+mn-cs"/>
                        </a:rPr>
                        <a:t>10%</a:t>
                      </a:r>
                      <a:r>
                        <a:rPr lang="zh-CN" altLang="zh-CN" sz="2000" b="1" u="none" kern="1200" dirty="0" smtClean="0">
                          <a:solidFill>
                            <a:schemeClr val="dk1"/>
                          </a:solidFill>
                          <a:latin typeface="+mn-lt"/>
                          <a:ea typeface="+mn-ea"/>
                          <a:cs typeface="+mn-cs"/>
                        </a:rPr>
                        <a:t>给予补助，最高不超过</a:t>
                      </a:r>
                      <a:r>
                        <a:rPr lang="en-US" altLang="zh-CN" sz="2000" b="1" u="none" kern="1200" dirty="0" smtClean="0">
                          <a:solidFill>
                            <a:schemeClr val="dk1"/>
                          </a:solidFill>
                          <a:latin typeface="+mn-lt"/>
                          <a:ea typeface="+mn-ea"/>
                          <a:cs typeface="+mn-cs"/>
                        </a:rPr>
                        <a:t>1000</a:t>
                      </a:r>
                      <a:r>
                        <a:rPr lang="zh-CN" altLang="zh-CN" sz="2000" b="1" u="none" kern="1200" dirty="0" smtClean="0">
                          <a:solidFill>
                            <a:schemeClr val="dk1"/>
                          </a:solidFill>
                          <a:latin typeface="+mn-lt"/>
                          <a:ea typeface="+mn-ea"/>
                          <a:cs typeface="+mn-cs"/>
                        </a:rPr>
                        <a:t>万元</a:t>
                      </a:r>
                      <a:r>
                        <a:rPr lang="zh-CN" altLang="en-US" sz="2000" b="1" u="none" kern="1200" dirty="0" smtClean="0">
                          <a:solidFill>
                            <a:schemeClr val="dk1"/>
                          </a:solidFill>
                          <a:latin typeface="+mn-lt"/>
                          <a:ea typeface="+mn-ea"/>
                          <a:cs typeface="+mn-cs"/>
                        </a:rPr>
                        <a:t>。</a:t>
                      </a:r>
                      <a:endParaRPr lang="en-US" altLang="zh-CN" sz="2000" b="1" u="none" kern="1200" dirty="0" smtClean="0">
                        <a:solidFill>
                          <a:schemeClr val="dk1"/>
                        </a:solidFill>
                        <a:latin typeface="+mn-lt"/>
                        <a:ea typeface="+mn-ea"/>
                        <a:cs typeface="+mn-cs"/>
                      </a:endParaRPr>
                    </a:p>
                  </a:txBody>
                  <a:tcPr>
                    <a:solidFill>
                      <a:srgbClr val="00B0F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ox(in)">
                                      <p:cBhvr>
                                        <p:cTn id="10" dur="500"/>
                                        <p:tgtEl>
                                          <p:spTgt spid="10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7</a:t>
            </a:fld>
            <a:endParaRPr lang="zh-CN" altLang="en-US"/>
          </a:p>
        </p:txBody>
      </p:sp>
      <p:sp>
        <p:nvSpPr>
          <p:cNvPr id="5" name="圆角矩形 4"/>
          <p:cNvSpPr/>
          <p:nvPr/>
        </p:nvSpPr>
        <p:spPr>
          <a:xfrm>
            <a:off x="2788285" y="41535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700020" y="34283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3" name="TextBox 28"/>
          <p:cNvSpPr txBox="1"/>
          <p:nvPr/>
        </p:nvSpPr>
        <p:spPr>
          <a:xfrm>
            <a:off x="2643193" y="2866432"/>
            <a:ext cx="3176693"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企业发展空间</a:t>
            </a:r>
            <a:endParaRPr lang="zh-CN" altLang="en-US" sz="2800" b="1" dirty="0">
              <a:solidFill>
                <a:srgbClr val="00B0F0"/>
              </a:solidFill>
            </a:endParaRPr>
          </a:p>
        </p:txBody>
      </p:sp>
      <p:pic>
        <p:nvPicPr>
          <p:cNvPr id="2050" name="Picture 2"/>
          <p:cNvPicPr>
            <a:picLocks noChangeAspect="1" noChangeArrowheads="1"/>
          </p:cNvPicPr>
          <p:nvPr/>
        </p:nvPicPr>
        <p:blipFill>
          <a:blip r:embed="rId3" cstate="print"/>
          <a:srcRect/>
          <a:stretch>
            <a:fillRect/>
          </a:stretch>
        </p:blipFill>
        <p:spPr bwMode="auto">
          <a:xfrm>
            <a:off x="1979799" y="2370848"/>
            <a:ext cx="1113761" cy="1035143"/>
          </a:xfrm>
          <a:prstGeom prst="rect">
            <a:avLst/>
          </a:prstGeom>
          <a:noFill/>
          <a:ln w="9525">
            <a:noFill/>
            <a:miter lim="800000"/>
            <a:headEnd/>
            <a:tailEnd/>
          </a:ln>
        </p:spPr>
      </p:pic>
      <p:graphicFrame>
        <p:nvGraphicFramePr>
          <p:cNvPr id="27" name="表格 26"/>
          <p:cNvGraphicFramePr>
            <a:graphicFrameLocks noGrp="1"/>
          </p:cNvGraphicFramePr>
          <p:nvPr>
            <p:custDataLst>
              <p:tags r:id="rId1"/>
            </p:custDataLst>
          </p:nvPr>
        </p:nvGraphicFramePr>
        <p:xfrm>
          <a:off x="2240084" y="3394078"/>
          <a:ext cx="9780930" cy="2011680"/>
        </p:xfrm>
        <a:graphic>
          <a:graphicData uri="http://schemas.openxmlformats.org/drawingml/2006/table">
            <a:tbl>
              <a:tblPr firstRow="1" bandRow="1">
                <a:tableStyleId>{5C22544A-7EE6-4342-B048-85BDC9FD1C3A}</a:tableStyleId>
              </a:tblPr>
              <a:tblGrid>
                <a:gridCol w="3913290"/>
                <a:gridCol w="5867640"/>
              </a:tblGrid>
              <a:tr h="377673">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兑现条件</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兑现金额</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r>
              <a:tr h="421622">
                <a:tc>
                  <a:txBody>
                    <a:bodyPr/>
                    <a:lstStyle/>
                    <a:p>
                      <a:pPr algn="ctr"/>
                      <a:r>
                        <a:rPr lang="zh-CN" altLang="zh-CN" sz="1800" b="1" kern="1200" dirty="0" smtClean="0">
                          <a:solidFill>
                            <a:schemeClr val="dk1"/>
                          </a:solidFill>
                          <a:latin typeface="+mn-lt"/>
                          <a:ea typeface="+mn-ea"/>
                          <a:cs typeface="+mn-cs"/>
                        </a:rPr>
                        <a:t>企业在</a:t>
                      </a:r>
                      <a:r>
                        <a:rPr lang="zh-CN" altLang="zh-CN" sz="1800" b="1" u="none" kern="1200" baseline="0" dirty="0" smtClean="0">
                          <a:solidFill>
                            <a:schemeClr val="dk1"/>
                          </a:solidFill>
                          <a:latin typeface="+mn-lt"/>
                          <a:ea typeface="+mn-ea"/>
                          <a:cs typeface="+mn-cs"/>
                        </a:rPr>
                        <a:t>区内</a:t>
                      </a:r>
                      <a:r>
                        <a:rPr lang="zh-CN" altLang="en-US" sz="1800" b="1" u="none" kern="1200" baseline="0" dirty="0" smtClean="0">
                          <a:solidFill>
                            <a:schemeClr val="dk1"/>
                          </a:solidFill>
                          <a:latin typeface="+mn-lt"/>
                          <a:ea typeface="+mn-ea"/>
                          <a:cs typeface="+mn-cs"/>
                        </a:rPr>
                        <a:t>楼宇中</a:t>
                      </a:r>
                      <a:r>
                        <a:rPr lang="zh-CN" altLang="zh-CN" sz="1800" b="1" kern="1200" dirty="0" smtClean="0">
                          <a:solidFill>
                            <a:schemeClr val="dk1"/>
                          </a:solidFill>
                          <a:latin typeface="+mn-lt"/>
                          <a:ea typeface="+mn-ea"/>
                          <a:cs typeface="+mn-cs"/>
                        </a:rPr>
                        <a:t>一次性购买自用办公用房</a:t>
                      </a:r>
                      <a:endParaRPr lang="zh-CN" altLang="en-US" b="1" dirty="0"/>
                    </a:p>
                  </a:txBody>
                  <a:tcPr>
                    <a:solidFill>
                      <a:srgbClr val="00B0F0"/>
                    </a:solidFill>
                  </a:tcPr>
                </a:tc>
                <a:tc>
                  <a:txBody>
                    <a:bodyPr/>
                    <a:lstStyle/>
                    <a:p>
                      <a:r>
                        <a:rPr lang="zh-CN" altLang="zh-CN" sz="1800" b="1" kern="1200" dirty="0" smtClean="0">
                          <a:solidFill>
                            <a:schemeClr val="dk1"/>
                          </a:solidFill>
                          <a:latin typeface="+mn-lt"/>
                          <a:ea typeface="+mn-ea"/>
                          <a:cs typeface="+mn-cs"/>
                        </a:rPr>
                        <a:t>按购房总价的</a:t>
                      </a:r>
                      <a:r>
                        <a:rPr lang="en-US" altLang="zh-CN" sz="1800" b="1" kern="1200" dirty="0" smtClean="0">
                          <a:solidFill>
                            <a:schemeClr val="dk1"/>
                          </a:solidFill>
                          <a:latin typeface="+mn-lt"/>
                          <a:ea typeface="+mn-ea"/>
                          <a:cs typeface="+mn-cs"/>
                        </a:rPr>
                        <a:t>3%</a:t>
                      </a:r>
                      <a:r>
                        <a:rPr lang="zh-CN" altLang="zh-CN" sz="1800" b="1" kern="1200" dirty="0" smtClean="0">
                          <a:solidFill>
                            <a:schemeClr val="dk1"/>
                          </a:solidFill>
                          <a:latin typeface="+mn-lt"/>
                          <a:ea typeface="+mn-ea"/>
                          <a:cs typeface="+mn-cs"/>
                        </a:rPr>
                        <a:t>给予补助，最高补助额不超过</a:t>
                      </a:r>
                      <a:r>
                        <a:rPr lang="en-US" altLang="zh-CN" sz="1800" b="1" kern="1200" dirty="0" smtClean="0">
                          <a:solidFill>
                            <a:schemeClr val="dk1"/>
                          </a:solidFill>
                          <a:latin typeface="+mn-lt"/>
                          <a:ea typeface="+mn-ea"/>
                          <a:cs typeface="+mn-cs"/>
                        </a:rPr>
                        <a:t>500</a:t>
                      </a:r>
                      <a:r>
                        <a:rPr lang="zh-CN" altLang="zh-CN" sz="1800" b="1" kern="1200" dirty="0" smtClean="0">
                          <a:solidFill>
                            <a:schemeClr val="dk1"/>
                          </a:solidFill>
                          <a:latin typeface="+mn-lt"/>
                          <a:ea typeface="+mn-ea"/>
                          <a:cs typeface="+mn-cs"/>
                        </a:rPr>
                        <a:t>万元</a:t>
                      </a:r>
                      <a:endParaRPr lang="zh-CN" altLang="en-US" b="1" dirty="0"/>
                    </a:p>
                  </a:txBody>
                  <a:tcPr>
                    <a:solidFill>
                      <a:srgbClr val="00B0F0"/>
                    </a:solidFill>
                  </a:tcPr>
                </a:tc>
              </a:tr>
              <a:tr h="653724">
                <a:tc>
                  <a:txBody>
                    <a:bodyPr/>
                    <a:lstStyle/>
                    <a:p>
                      <a:r>
                        <a:rPr lang="zh-CN" altLang="zh-CN" sz="1800" b="1" kern="1200" dirty="0" smtClean="0">
                          <a:solidFill>
                            <a:schemeClr val="dk1"/>
                          </a:solidFill>
                          <a:latin typeface="+mn-lt"/>
                          <a:ea typeface="+mn-ea"/>
                          <a:cs typeface="+mn-cs"/>
                        </a:rPr>
                        <a:t>企业</a:t>
                      </a:r>
                      <a:r>
                        <a:rPr lang="zh-CN" altLang="zh-CN" sz="1800" b="1" u="none" kern="1200" dirty="0" smtClean="0">
                          <a:solidFill>
                            <a:schemeClr val="dk1"/>
                          </a:solidFill>
                          <a:latin typeface="+mn-lt"/>
                          <a:ea typeface="+mn-ea"/>
                          <a:cs typeface="+mn-cs"/>
                        </a:rPr>
                        <a:t>租赁</a:t>
                      </a:r>
                      <a:r>
                        <a:rPr lang="zh-CN" altLang="en-US" sz="1800" b="1" u="none" kern="1200" baseline="0" dirty="0" smtClean="0">
                          <a:solidFill>
                            <a:schemeClr val="dk1"/>
                          </a:solidFill>
                          <a:latin typeface="+mn-lt"/>
                          <a:ea typeface="+mn-ea"/>
                          <a:cs typeface="+mn-cs"/>
                        </a:rPr>
                        <a:t>区内楼宇</a:t>
                      </a:r>
                      <a:r>
                        <a:rPr lang="zh-CN" altLang="zh-CN" sz="1800" b="1" kern="1200" dirty="0" smtClean="0">
                          <a:solidFill>
                            <a:schemeClr val="dk1"/>
                          </a:solidFill>
                          <a:latin typeface="+mn-lt"/>
                          <a:ea typeface="+mn-ea"/>
                          <a:cs typeface="+mn-cs"/>
                        </a:rPr>
                        <a:t>自用办公用房，新增租赁面积</a:t>
                      </a:r>
                      <a:r>
                        <a:rPr lang="en-US" altLang="zh-CN" sz="1800" b="1" kern="1200" dirty="0" smtClean="0">
                          <a:solidFill>
                            <a:schemeClr val="dk1"/>
                          </a:solidFill>
                          <a:latin typeface="+mn-lt"/>
                          <a:ea typeface="+mn-ea"/>
                          <a:cs typeface="+mn-cs"/>
                        </a:rPr>
                        <a:t>200</a:t>
                      </a:r>
                      <a:r>
                        <a:rPr lang="zh-CN" altLang="zh-CN" sz="1800" b="1" kern="1200" dirty="0" smtClean="0">
                          <a:solidFill>
                            <a:schemeClr val="dk1"/>
                          </a:solidFill>
                          <a:latin typeface="+mn-lt"/>
                          <a:ea typeface="+mn-ea"/>
                          <a:cs typeface="+mn-cs"/>
                        </a:rPr>
                        <a:t>平方米以上（</a:t>
                      </a:r>
                      <a:r>
                        <a:rPr lang="zh-CN" altLang="en-US" sz="1800" b="1" kern="1200" dirty="0" smtClean="0">
                          <a:solidFill>
                            <a:schemeClr val="dk1"/>
                          </a:solidFill>
                          <a:latin typeface="+mn-lt"/>
                          <a:ea typeface="+mn-ea"/>
                          <a:cs typeface="+mn-cs"/>
                        </a:rPr>
                        <a:t>含，</a:t>
                      </a:r>
                      <a:r>
                        <a:rPr lang="zh-CN" altLang="zh-CN" sz="1800" b="1" kern="1200" dirty="0" smtClean="0">
                          <a:solidFill>
                            <a:schemeClr val="dk1"/>
                          </a:solidFill>
                          <a:latin typeface="+mn-lt"/>
                          <a:ea typeface="+mn-ea"/>
                          <a:cs typeface="+mn-cs"/>
                        </a:rPr>
                        <a:t>可区内</a:t>
                      </a:r>
                      <a:r>
                        <a:rPr lang="zh-CN" altLang="en-US" sz="1800" b="1" kern="1200" dirty="0" smtClean="0">
                          <a:solidFill>
                            <a:schemeClr val="dk1"/>
                          </a:solidFill>
                          <a:latin typeface="+mn-lt"/>
                          <a:ea typeface="+mn-ea"/>
                          <a:cs typeface="+mn-cs"/>
                        </a:rPr>
                        <a:t>楼宇</a:t>
                      </a:r>
                      <a:r>
                        <a:rPr lang="zh-CN" altLang="zh-CN" sz="1800" b="1" kern="1200" dirty="0" smtClean="0">
                          <a:solidFill>
                            <a:schemeClr val="dk1"/>
                          </a:solidFill>
                          <a:latin typeface="+mn-lt"/>
                          <a:ea typeface="+mn-ea"/>
                          <a:cs typeface="+mn-cs"/>
                        </a:rPr>
                        <a:t>多处新增租赁办公用房合计</a:t>
                      </a:r>
                      <a:r>
                        <a:rPr lang="zh-CN" altLang="en-US" sz="1800" b="1" kern="1200" dirty="0" smtClean="0">
                          <a:solidFill>
                            <a:schemeClr val="dk1"/>
                          </a:solidFill>
                          <a:latin typeface="+mn-lt"/>
                          <a:ea typeface="+mn-ea"/>
                          <a:cs typeface="+mn-cs"/>
                        </a:rPr>
                        <a:t>）</a:t>
                      </a:r>
                      <a:endParaRPr lang="zh-CN" altLang="en-US" b="1" dirty="0"/>
                    </a:p>
                  </a:txBody>
                  <a:tcPr>
                    <a:solidFill>
                      <a:srgbClr val="00B0F0"/>
                    </a:solidFill>
                  </a:tcPr>
                </a:tc>
                <a:tc>
                  <a:txBody>
                    <a:bodyPr/>
                    <a:lstStyle/>
                    <a:p>
                      <a:r>
                        <a:rPr lang="zh-CN" altLang="zh-CN" sz="1800" b="1" kern="1200" dirty="0" smtClean="0">
                          <a:solidFill>
                            <a:schemeClr val="dk1"/>
                          </a:solidFill>
                          <a:latin typeface="+mn-lt"/>
                          <a:ea typeface="+mn-ea"/>
                          <a:cs typeface="+mn-cs"/>
                        </a:rPr>
                        <a:t>按新增实际房屋年租金的</a:t>
                      </a:r>
                      <a:r>
                        <a:rPr lang="en-US" altLang="zh-CN" sz="1800" b="1" kern="1200" dirty="0" smtClean="0">
                          <a:solidFill>
                            <a:schemeClr val="dk1"/>
                          </a:solidFill>
                          <a:latin typeface="+mn-lt"/>
                          <a:ea typeface="+mn-ea"/>
                          <a:cs typeface="+mn-cs"/>
                        </a:rPr>
                        <a:t>50%</a:t>
                      </a:r>
                      <a:r>
                        <a:rPr lang="zh-CN" altLang="zh-CN" sz="1800" b="1" kern="1200" dirty="0" smtClean="0">
                          <a:solidFill>
                            <a:schemeClr val="dk1"/>
                          </a:solidFill>
                          <a:latin typeface="+mn-lt"/>
                          <a:ea typeface="+mn-ea"/>
                          <a:cs typeface="+mn-cs"/>
                        </a:rPr>
                        <a:t>给予补助（实行先缴后补），补助金额不超过</a:t>
                      </a:r>
                      <a:r>
                        <a:rPr lang="en-US" altLang="zh-CN" sz="1800" b="1" kern="1200" dirty="0" smtClean="0">
                          <a:solidFill>
                            <a:schemeClr val="dk1"/>
                          </a:solidFill>
                          <a:latin typeface="+mn-lt"/>
                          <a:ea typeface="+mn-ea"/>
                          <a:cs typeface="+mn-cs"/>
                        </a:rPr>
                        <a:t>100</a:t>
                      </a:r>
                      <a:r>
                        <a:rPr lang="zh-CN" altLang="zh-CN" sz="1800" b="1" kern="1200" dirty="0" smtClean="0">
                          <a:solidFill>
                            <a:schemeClr val="dk1"/>
                          </a:solidFill>
                          <a:latin typeface="+mn-lt"/>
                          <a:ea typeface="+mn-ea"/>
                          <a:cs typeface="+mn-cs"/>
                        </a:rPr>
                        <a:t>万元</a:t>
                      </a:r>
                      <a:endParaRPr lang="zh-CN" altLang="en-US" b="1" dirty="0"/>
                    </a:p>
                  </a:txBody>
                  <a:tcPr>
                    <a:solidFill>
                      <a:srgbClr val="00B0F0"/>
                    </a:solidFill>
                  </a:tcPr>
                </a:tc>
              </a:tr>
            </a:tbl>
          </a:graphicData>
        </a:graphic>
      </p:graphicFrame>
      <p:pic>
        <p:nvPicPr>
          <p:cNvPr id="28" name="Picture 2"/>
          <p:cNvPicPr>
            <a:picLocks noChangeAspect="1" noChangeArrowheads="1"/>
          </p:cNvPicPr>
          <p:nvPr/>
        </p:nvPicPr>
        <p:blipFill>
          <a:blip r:embed="rId4" cstate="print"/>
          <a:srcRect/>
          <a:stretch>
            <a:fillRect/>
          </a:stretch>
        </p:blipFill>
        <p:spPr bwMode="auto">
          <a:xfrm>
            <a:off x="317238" y="2366195"/>
            <a:ext cx="1597622" cy="1556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ox(in)">
                                      <p:cBhvr>
                                        <p:cTn id="10" dur="500"/>
                                        <p:tgtEl>
                                          <p:spTgt spid="205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8</a:t>
            </a:fld>
            <a:endParaRPr lang="zh-CN" altLang="en-US"/>
          </a:p>
        </p:txBody>
      </p:sp>
      <p:sp>
        <p:nvSpPr>
          <p:cNvPr id="5" name="圆角矩形 4"/>
          <p:cNvSpPr/>
          <p:nvPr/>
        </p:nvSpPr>
        <p:spPr>
          <a:xfrm>
            <a:off x="2788285" y="41535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700020" y="34283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custDataLst>
              <p:tags r:id="rId1"/>
            </p:custDataLst>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pic>
        <p:nvPicPr>
          <p:cNvPr id="3079" name="Picture 7"/>
          <p:cNvPicPr>
            <a:picLocks noChangeAspect="1" noChangeArrowheads="1"/>
          </p:cNvPicPr>
          <p:nvPr>
            <p:custDataLst>
              <p:tags r:id="rId2"/>
            </p:custDataLst>
          </p:nvPr>
        </p:nvPicPr>
        <p:blipFill>
          <a:blip r:embed="rId5" cstate="print"/>
          <a:srcRect/>
          <a:stretch>
            <a:fillRect/>
          </a:stretch>
        </p:blipFill>
        <p:spPr bwMode="auto">
          <a:xfrm>
            <a:off x="669625" y="2064024"/>
            <a:ext cx="1269404" cy="1364785"/>
          </a:xfrm>
          <a:prstGeom prst="rect">
            <a:avLst/>
          </a:prstGeom>
          <a:noFill/>
          <a:ln w="9525">
            <a:noFill/>
            <a:miter lim="800000"/>
            <a:headEnd/>
            <a:tailEnd/>
          </a:ln>
        </p:spPr>
      </p:pic>
      <p:sp>
        <p:nvSpPr>
          <p:cNvPr id="29" name="TextBox 28"/>
          <p:cNvSpPr txBox="1"/>
          <p:nvPr/>
        </p:nvSpPr>
        <p:spPr>
          <a:xfrm>
            <a:off x="2234404" y="2471312"/>
            <a:ext cx="2800174" cy="523220"/>
          </a:xfrm>
          <a:prstGeom prst="rect">
            <a:avLst/>
          </a:prstGeom>
          <a:noFill/>
        </p:spPr>
        <p:txBody>
          <a:bodyPr wrap="square" rtlCol="0">
            <a:spAutoFit/>
          </a:bodyPr>
          <a:lstStyle/>
          <a:p>
            <a:r>
              <a:rPr lang="zh-CN" altLang="en-US" sz="2800" b="1" dirty="0" smtClean="0"/>
              <a:t>    </a:t>
            </a:r>
            <a:r>
              <a:rPr lang="zh-CN" altLang="en-US" sz="2800" b="1" dirty="0" smtClean="0">
                <a:solidFill>
                  <a:srgbClr val="00B0F0"/>
                </a:solidFill>
              </a:rPr>
              <a:t>企业</a:t>
            </a:r>
            <a:r>
              <a:rPr lang="zh-CN" altLang="en-US" sz="2800" b="1" dirty="0" smtClean="0">
                <a:solidFill>
                  <a:srgbClr val="00B0F0"/>
                </a:solidFill>
                <a:latin typeface="微软雅黑" panose="020B0503020204020204" charset="-122"/>
                <a:ea typeface="微软雅黑" panose="020B0503020204020204" charset="-122"/>
              </a:rPr>
              <a:t>开拓市场</a:t>
            </a:r>
            <a:endParaRPr lang="zh-CN" altLang="en-US" sz="2800" b="1" dirty="0">
              <a:solidFill>
                <a:srgbClr val="00B0F0"/>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custDataLst>
              <p:tags r:id="rId3"/>
            </p:custDataLst>
          </p:nvPr>
        </p:nvGraphicFramePr>
        <p:xfrm>
          <a:off x="2756346" y="2912110"/>
          <a:ext cx="9295805" cy="2760276"/>
        </p:xfrm>
        <a:graphic>
          <a:graphicData uri="http://schemas.openxmlformats.org/drawingml/2006/table">
            <a:tbl>
              <a:tblPr firstRow="1" bandRow="1">
                <a:tableStyleId>{5C22544A-7EE6-4342-B048-85BDC9FD1C3A}</a:tableStyleId>
              </a:tblPr>
              <a:tblGrid>
                <a:gridCol w="4228953"/>
                <a:gridCol w="5066852"/>
              </a:tblGrid>
              <a:tr h="421640">
                <a:tc>
                  <a:txBody>
                    <a:bodyPr/>
                    <a:lstStyle/>
                    <a:p>
                      <a:pPr algn="ctr"/>
                      <a:r>
                        <a:rPr lang="zh-CN" altLang="en-US" sz="2000" dirty="0" smtClean="0">
                          <a:solidFill>
                            <a:schemeClr val="tx1"/>
                          </a:solidFill>
                          <a:latin typeface="微软雅黑" panose="020B0503020204020204" charset="-122"/>
                          <a:ea typeface="微软雅黑" panose="020B0503020204020204" charset="-122"/>
                        </a:rPr>
                        <a:t>兑现条件</a:t>
                      </a:r>
                      <a:endParaRPr lang="zh-CN" altLang="en-US" sz="20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000" dirty="0" smtClean="0">
                          <a:solidFill>
                            <a:schemeClr val="tx1"/>
                          </a:solidFill>
                          <a:latin typeface="微软雅黑" panose="020B0503020204020204" charset="-122"/>
                          <a:ea typeface="微软雅黑" panose="020B0503020204020204" charset="-122"/>
                        </a:rPr>
                        <a:t>兑现金额</a:t>
                      </a:r>
                      <a:endParaRPr lang="zh-CN" altLang="en-US" sz="2000" dirty="0">
                        <a:solidFill>
                          <a:schemeClr val="tx1"/>
                        </a:solidFill>
                        <a:latin typeface="微软雅黑" panose="020B0503020204020204" charset="-122"/>
                        <a:ea typeface="微软雅黑" panose="020B0503020204020204" charset="-122"/>
                      </a:endParaRPr>
                    </a:p>
                  </a:txBody>
                  <a:tcPr>
                    <a:solidFill>
                      <a:srgbClr val="00B0F0"/>
                    </a:solidFill>
                  </a:tcPr>
                </a:tc>
              </a:tr>
              <a:tr h="900377">
                <a:tc>
                  <a:txBody>
                    <a:bodyPr/>
                    <a:lstStyle/>
                    <a:p>
                      <a:pPr algn="ctr"/>
                      <a:endParaRPr lang="en-US" altLang="zh-CN" sz="1600" b="1" dirty="0" smtClean="0"/>
                    </a:p>
                    <a:p>
                      <a:pPr algn="ctr"/>
                      <a:r>
                        <a:rPr lang="zh-CN" altLang="en-US" sz="1600" b="1" dirty="0" smtClean="0"/>
                        <a:t>企业参加境外展会活动</a:t>
                      </a:r>
                      <a:endParaRPr lang="zh-CN" altLang="en-US" sz="1600" b="1" dirty="0"/>
                    </a:p>
                  </a:txBody>
                  <a:tcPr>
                    <a:solidFill>
                      <a:srgbClr val="00B0F0"/>
                    </a:solidFill>
                  </a:tcPr>
                </a:tc>
                <a:tc>
                  <a:txBody>
                    <a:bodyPr/>
                    <a:lstStyle/>
                    <a:p>
                      <a:r>
                        <a:rPr sz="1600" b="1" kern="1200" dirty="0" smtClean="0">
                          <a:solidFill>
                            <a:schemeClr val="dk1"/>
                          </a:solidFill>
                          <a:latin typeface="+mn-lt"/>
                          <a:ea typeface="+mn-ea"/>
                          <a:cs typeface="+mn-cs"/>
                        </a:rPr>
                        <a:t>给予50%最高不超过100万元的展位费补贴，已获市补助的，市、区补助比例合计不超过100%</a:t>
                      </a:r>
                    </a:p>
                  </a:txBody>
                  <a:tcPr>
                    <a:solidFill>
                      <a:srgbClr val="00B0F0"/>
                    </a:solidFill>
                  </a:tcPr>
                </a:tc>
              </a:tr>
              <a:tr h="814024">
                <a:tc>
                  <a:txBody>
                    <a:bodyPr/>
                    <a:lstStyle/>
                    <a:p>
                      <a:pPr algn="ctr"/>
                      <a:r>
                        <a:rPr lang="zh-CN" altLang="zh-CN" sz="1600" b="1" u="none" kern="1200" dirty="0" smtClean="0">
                          <a:solidFill>
                            <a:schemeClr val="dk1"/>
                          </a:solidFill>
                          <a:latin typeface="+mn-lt"/>
                          <a:ea typeface="+mn-ea"/>
                          <a:cs typeface="+mn-cs"/>
                        </a:rPr>
                        <a:t>承办政府举办的，举办地设在拱墅辖区范围内的市场拓展、招商推介、学术交流、推广对接、展览展销等活动的企业</a:t>
                      </a:r>
                      <a:endParaRPr lang="zh-CN" altLang="en-US" sz="1600" b="1" u="none" dirty="0"/>
                    </a:p>
                  </a:txBody>
                  <a:tcPr>
                    <a:solidFill>
                      <a:srgbClr val="00B0F0"/>
                    </a:solidFill>
                  </a:tcPr>
                </a:tc>
                <a:tc>
                  <a:txBody>
                    <a:bodyPr/>
                    <a:lstStyle/>
                    <a:p>
                      <a:r>
                        <a:rPr lang="zh-CN" altLang="zh-CN" sz="1600" b="1" u="none" strike="noStrike" kern="1200" dirty="0" smtClean="0">
                          <a:solidFill>
                            <a:schemeClr val="dk1"/>
                          </a:solidFill>
                          <a:latin typeface="+mn-lt"/>
                          <a:ea typeface="+mn-ea"/>
                          <a:cs typeface="+mn-cs"/>
                        </a:rPr>
                        <a:t>给予</a:t>
                      </a:r>
                      <a:r>
                        <a:rPr lang="en-US" altLang="zh-CN" sz="1600" b="1" u="none" strike="noStrike" kern="1200" dirty="0" smtClean="0">
                          <a:solidFill>
                            <a:schemeClr val="dk1"/>
                          </a:solidFill>
                          <a:latin typeface="+mn-lt"/>
                          <a:ea typeface="+mn-ea"/>
                          <a:cs typeface="+mn-cs"/>
                        </a:rPr>
                        <a:t>30%</a:t>
                      </a:r>
                      <a:r>
                        <a:rPr lang="zh-CN" altLang="zh-CN" sz="1600" b="1" u="none" strike="noStrike" kern="1200" dirty="0" smtClean="0">
                          <a:solidFill>
                            <a:schemeClr val="dk1"/>
                          </a:solidFill>
                          <a:latin typeface="+mn-lt"/>
                          <a:ea typeface="+mn-ea"/>
                          <a:cs typeface="+mn-cs"/>
                        </a:rPr>
                        <a:t>最高不超过</a:t>
                      </a:r>
                      <a:r>
                        <a:rPr lang="en-US" altLang="zh-CN" sz="1600" b="1" u="none" strike="noStrike" kern="1200" dirty="0" smtClean="0">
                          <a:solidFill>
                            <a:schemeClr val="dk1"/>
                          </a:solidFill>
                          <a:latin typeface="+mn-lt"/>
                          <a:ea typeface="+mn-ea"/>
                          <a:cs typeface="+mn-cs"/>
                        </a:rPr>
                        <a:t>20</a:t>
                      </a:r>
                      <a:r>
                        <a:rPr lang="zh-CN" altLang="zh-CN" sz="1600" b="1" u="none" strike="noStrike" kern="1200" dirty="0" smtClean="0">
                          <a:solidFill>
                            <a:schemeClr val="dk1"/>
                          </a:solidFill>
                          <a:latin typeface="+mn-lt"/>
                          <a:ea typeface="+mn-ea"/>
                          <a:cs typeface="+mn-cs"/>
                        </a:rPr>
                        <a:t>万元的</a:t>
                      </a:r>
                      <a:r>
                        <a:rPr lang="zh-CN" altLang="zh-CN" sz="1600" b="1" u="none" strike="noStrike" kern="1200" dirty="0" smtClean="0">
                          <a:solidFill>
                            <a:schemeClr val="dk1"/>
                          </a:solidFill>
                          <a:latin typeface="+mn-lt"/>
                          <a:ea typeface="+mn-ea"/>
                          <a:cs typeface="+mn-cs"/>
                          <a:hlinkClick r:id="rId6" action="ppaction://hlinkfile"/>
                        </a:rPr>
                        <a:t>承办费用</a:t>
                      </a:r>
                      <a:r>
                        <a:rPr lang="zh-CN" altLang="zh-CN" sz="1600" b="1" u="none" strike="noStrike" kern="1200" dirty="0" smtClean="0">
                          <a:solidFill>
                            <a:schemeClr val="dk1"/>
                          </a:solidFill>
                          <a:latin typeface="+mn-lt"/>
                          <a:ea typeface="+mn-ea"/>
                          <a:cs typeface="+mn-cs"/>
                        </a:rPr>
                        <a:t>补贴</a:t>
                      </a:r>
                      <a:endParaRPr lang="zh-CN" altLang="zh-CN" sz="1600" b="1" u="none" strike="noStrike" dirty="0" smtClean="0"/>
                    </a:p>
                  </a:txBody>
                  <a:tcPr>
                    <a:solidFill>
                      <a:srgbClr val="00B0F0"/>
                    </a:solidFill>
                  </a:tcPr>
                </a:tc>
              </a:tr>
              <a:tr h="615299">
                <a:tc>
                  <a:txBody>
                    <a:bodyPr/>
                    <a:lstStyle/>
                    <a:p>
                      <a:pPr marL="0" algn="ctr" defTabSz="914400" rtl="0" eaLnBrk="1" latinLnBrk="0" hangingPunct="1"/>
                      <a:r>
                        <a:rPr lang="zh-CN" altLang="en-US" sz="1600" b="1" u="none" kern="1200" dirty="0" smtClean="0">
                          <a:solidFill>
                            <a:schemeClr val="dk1"/>
                          </a:solidFill>
                          <a:latin typeface="+mn-lt"/>
                          <a:ea typeface="+mn-ea"/>
                          <a:cs typeface="+mn-cs"/>
                        </a:rPr>
                        <a:t>在浙江省乃至全国、国际有较大影响的，经事前申报审批</a:t>
                      </a:r>
                      <a:endParaRPr lang="zh-CN" altLang="en-US" sz="1600" b="1" u="none" kern="1200" dirty="0">
                        <a:solidFill>
                          <a:schemeClr val="dk1"/>
                        </a:solidFill>
                        <a:latin typeface="+mn-lt"/>
                        <a:ea typeface="+mn-ea"/>
                        <a:cs typeface="+mn-cs"/>
                      </a:endParaRPr>
                    </a:p>
                  </a:txBody>
                  <a:tcPr>
                    <a:solidFill>
                      <a:srgbClr val="00B0F0"/>
                    </a:solidFill>
                  </a:tcPr>
                </a:tc>
                <a:tc>
                  <a:txBody>
                    <a:bodyPr/>
                    <a:lstStyle/>
                    <a:p>
                      <a:r>
                        <a:rPr lang="zh-CN" altLang="en-US" sz="1600" b="1" u="none" kern="1200" dirty="0" smtClean="0">
                          <a:solidFill>
                            <a:schemeClr val="dk1"/>
                          </a:solidFill>
                          <a:latin typeface="+mn-lt"/>
                          <a:ea typeface="+mn-ea"/>
                          <a:cs typeface="+mn-cs"/>
                        </a:rPr>
                        <a:t>补助比例最高为</a:t>
                      </a:r>
                      <a:r>
                        <a:rPr lang="en-US" altLang="zh-CN" sz="1600" b="1" u="none" kern="1200" dirty="0" smtClean="0">
                          <a:solidFill>
                            <a:schemeClr val="dk1"/>
                          </a:solidFill>
                          <a:latin typeface="+mn-lt"/>
                          <a:ea typeface="+mn-ea"/>
                          <a:cs typeface="+mn-cs"/>
                        </a:rPr>
                        <a:t>100%</a:t>
                      </a:r>
                      <a:r>
                        <a:rPr lang="zh-CN" altLang="en-US" sz="1600" b="1" u="none" kern="1200" dirty="0" smtClean="0">
                          <a:solidFill>
                            <a:schemeClr val="dk1"/>
                          </a:solidFill>
                          <a:latin typeface="+mn-lt"/>
                          <a:ea typeface="+mn-ea"/>
                          <a:cs typeface="+mn-cs"/>
                        </a:rPr>
                        <a:t>，金额最高不超过</a:t>
                      </a:r>
                      <a:r>
                        <a:rPr lang="en-US" altLang="zh-CN" sz="1600" b="1" u="none" kern="1200" dirty="0" smtClean="0">
                          <a:solidFill>
                            <a:schemeClr val="dk1"/>
                          </a:solidFill>
                          <a:latin typeface="+mn-lt"/>
                          <a:ea typeface="+mn-ea"/>
                          <a:cs typeface="+mn-cs"/>
                        </a:rPr>
                        <a:t>100</a:t>
                      </a:r>
                      <a:r>
                        <a:rPr lang="zh-CN" altLang="en-US" sz="1600" b="1" u="none" kern="1200" dirty="0" smtClean="0">
                          <a:solidFill>
                            <a:schemeClr val="dk1"/>
                          </a:solidFill>
                          <a:latin typeface="+mn-lt"/>
                          <a:ea typeface="+mn-ea"/>
                          <a:cs typeface="+mn-cs"/>
                        </a:rPr>
                        <a:t>万元</a:t>
                      </a:r>
                      <a:endParaRPr lang="zh-CN" altLang="en-US" sz="1600" b="1" u="none" kern="1200" dirty="0">
                        <a:solidFill>
                          <a:schemeClr val="dk1"/>
                        </a:solidFill>
                        <a:latin typeface="+mn-lt"/>
                        <a:ea typeface="+mn-ea"/>
                        <a:cs typeface="+mn-cs"/>
                      </a:endParaRPr>
                    </a:p>
                  </a:txBody>
                  <a:tcPr>
                    <a:solidFill>
                      <a:srgbClr val="00B0F0"/>
                    </a:solidFill>
                  </a:tcPr>
                </a:tc>
              </a:tr>
            </a:tbl>
          </a:graphicData>
        </a:graphic>
      </p:graphicFrame>
      <p:pic>
        <p:nvPicPr>
          <p:cNvPr id="3075" name="Picture 3"/>
          <p:cNvPicPr>
            <a:picLocks noChangeAspect="1" noChangeArrowheads="1"/>
          </p:cNvPicPr>
          <p:nvPr/>
        </p:nvPicPr>
        <p:blipFill>
          <a:blip r:embed="rId7" cstate="print"/>
          <a:srcRect/>
          <a:stretch>
            <a:fillRect/>
          </a:stretch>
        </p:blipFill>
        <p:spPr bwMode="auto">
          <a:xfrm>
            <a:off x="1751424" y="2328264"/>
            <a:ext cx="981019" cy="90835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par>
                                <p:cTn id="8" presetID="4"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ox(in)">
                                      <p:cBhvr>
                                        <p:cTn id="10" dur="500"/>
                                        <p:tgtEl>
                                          <p:spTgt spid="30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9</a:t>
            </a:fld>
            <a:endParaRPr lang="zh-CN" altLang="en-US"/>
          </a:p>
        </p:txBody>
      </p:sp>
      <p:sp>
        <p:nvSpPr>
          <p:cNvPr id="5" name="圆角矩形 4"/>
          <p:cNvSpPr/>
          <p:nvPr/>
        </p:nvSpPr>
        <p:spPr>
          <a:xfrm>
            <a:off x="2788285" y="41535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700020" y="34283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3" name="TextBox 28"/>
          <p:cNvSpPr txBox="1"/>
          <p:nvPr/>
        </p:nvSpPr>
        <p:spPr>
          <a:xfrm>
            <a:off x="2729256" y="2366237"/>
            <a:ext cx="3703817" cy="523220"/>
          </a:xfrm>
          <a:prstGeom prst="rect">
            <a:avLst/>
          </a:prstGeom>
          <a:noFill/>
        </p:spPr>
        <p:txBody>
          <a:bodyPr wrap="square" rtlCol="0">
            <a:spAutoFit/>
          </a:bodyPr>
          <a:lstStyle/>
          <a:p>
            <a:r>
              <a:rPr lang="zh-CN" altLang="en-US" sz="2800" b="1" dirty="0" smtClean="0"/>
              <a:t>    </a:t>
            </a:r>
            <a:r>
              <a:rPr lang="zh-CN" altLang="en-US" sz="2800" b="1" dirty="0" smtClean="0">
                <a:solidFill>
                  <a:srgbClr val="00B0F0"/>
                </a:solidFill>
              </a:rPr>
              <a:t>企业利用资本市场</a:t>
            </a:r>
            <a:endParaRPr lang="zh-CN" altLang="en-US" sz="2800" b="1" dirty="0">
              <a:solidFill>
                <a:srgbClr val="00B0F0"/>
              </a:solidFill>
              <a:latin typeface="微软雅黑" panose="020B0503020204020204" charset="-122"/>
              <a:ea typeface="微软雅黑" panose="020B0503020204020204" charset="-122"/>
            </a:endParaRPr>
          </a:p>
        </p:txBody>
      </p:sp>
      <p:graphicFrame>
        <p:nvGraphicFramePr>
          <p:cNvPr id="27" name="表格 26"/>
          <p:cNvGraphicFramePr>
            <a:graphicFrameLocks noGrp="1"/>
          </p:cNvGraphicFramePr>
          <p:nvPr>
            <p:custDataLst>
              <p:tags r:id="rId2"/>
            </p:custDataLst>
          </p:nvPr>
        </p:nvGraphicFramePr>
        <p:xfrm>
          <a:off x="2369820" y="2907030"/>
          <a:ext cx="9672320" cy="3638550"/>
        </p:xfrm>
        <a:graphic>
          <a:graphicData uri="http://schemas.openxmlformats.org/drawingml/2006/table">
            <a:tbl>
              <a:tblPr firstRow="1" bandRow="1">
                <a:tableStyleId>{5C22544A-7EE6-4342-B048-85BDC9FD1C3A}</a:tableStyleId>
              </a:tblPr>
              <a:tblGrid>
                <a:gridCol w="2675890"/>
                <a:gridCol w="2392045"/>
                <a:gridCol w="4604385"/>
              </a:tblGrid>
              <a:tr h="457200">
                <a:tc gridSpan="2">
                  <a:txBody>
                    <a:bodyPr/>
                    <a:lstStyle/>
                    <a:p>
                      <a:pPr algn="ctr"/>
                      <a:r>
                        <a:rPr lang="zh-CN" altLang="en-US" sz="2400" dirty="0" smtClean="0">
                          <a:solidFill>
                            <a:schemeClr val="tx1"/>
                          </a:solidFill>
                          <a:latin typeface="微软雅黑" panose="020B0503020204020204" charset="-122"/>
                          <a:ea typeface="微软雅黑" panose="020B0503020204020204" charset="-122"/>
                        </a:rPr>
                        <a:t>兑现条件</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c hMerge="1">
                  <a:txBody>
                    <a:bodyPr/>
                    <a:lstStyle/>
                    <a:p>
                      <a:endParaRPr lang="zh-CN"/>
                    </a:p>
                  </a:txBody>
                  <a:tcPr/>
                </a:tc>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兑现金额</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r>
              <a:tr h="822960">
                <a:tc gridSpan="2">
                  <a:txBody>
                    <a:bodyPr/>
                    <a:lstStyle/>
                    <a:p>
                      <a:pPr algn="ctr"/>
                      <a:r>
                        <a:rPr lang="zh-CN" altLang="zh-CN" sz="1600" b="1" kern="1200" dirty="0" smtClean="0">
                          <a:solidFill>
                            <a:schemeClr val="dk1"/>
                          </a:solidFill>
                          <a:latin typeface="+mn-lt"/>
                          <a:ea typeface="+mn-ea"/>
                          <a:cs typeface="+mn-cs"/>
                        </a:rPr>
                        <a:t>在境内主板、中小板、创业板、科创板以及境外主要资本市场直接上市的企业</a:t>
                      </a:r>
                    </a:p>
                  </a:txBody>
                  <a:tcPr>
                    <a:solidFill>
                      <a:srgbClr val="00B0F0"/>
                    </a:solidFill>
                  </a:tcPr>
                </a:tc>
                <a:tc hMerge="1">
                  <a:txBody>
                    <a:bodyPr/>
                    <a:lstStyle/>
                    <a:p>
                      <a:endParaRPr lang="zh-CN"/>
                    </a:p>
                  </a:txBody>
                  <a:tcPr/>
                </a:tc>
                <a:tc>
                  <a:txBody>
                    <a:bodyPr/>
                    <a:lstStyle/>
                    <a:p>
                      <a:r>
                        <a:rPr lang="en-US" altLang="zh-CN" sz="1600" b="1" kern="1200" dirty="0" smtClean="0">
                          <a:solidFill>
                            <a:schemeClr val="dk1"/>
                          </a:solidFill>
                          <a:latin typeface="+mn-lt"/>
                          <a:ea typeface="+mn-ea"/>
                          <a:cs typeface="+mn-cs"/>
                        </a:rPr>
                        <a:t>500</a:t>
                      </a:r>
                      <a:r>
                        <a:rPr lang="zh-CN" altLang="zh-CN" sz="1600" b="1" kern="1200" dirty="0" smtClean="0">
                          <a:solidFill>
                            <a:schemeClr val="dk1"/>
                          </a:solidFill>
                          <a:latin typeface="+mn-lt"/>
                          <a:ea typeface="+mn-ea"/>
                          <a:cs typeface="+mn-cs"/>
                        </a:rPr>
                        <a:t>万元奖励（</a:t>
                      </a:r>
                      <a:r>
                        <a:rPr lang="zh-CN" altLang="en-US" sz="1600" b="1" kern="1200" dirty="0" smtClean="0">
                          <a:solidFill>
                            <a:schemeClr val="dk1"/>
                          </a:solidFill>
                          <a:latin typeface="+mn-lt"/>
                          <a:ea typeface="+mn-ea"/>
                          <a:cs typeface="+mn-cs"/>
                        </a:rPr>
                        <a:t>已获</a:t>
                      </a:r>
                      <a:r>
                        <a:rPr lang="zh-CN" altLang="zh-CN" sz="1600" b="1" kern="1200" dirty="0" smtClean="0">
                          <a:solidFill>
                            <a:schemeClr val="dk1"/>
                          </a:solidFill>
                          <a:latin typeface="+mn-lt"/>
                          <a:ea typeface="+mn-ea"/>
                          <a:cs typeface="+mn-cs"/>
                        </a:rPr>
                        <a:t>股改、</a:t>
                      </a:r>
                      <a:r>
                        <a:rPr lang="zh-CN" altLang="en-US" sz="1600" b="1" kern="1200" dirty="0" smtClean="0">
                          <a:solidFill>
                            <a:schemeClr val="dk1"/>
                          </a:solidFill>
                          <a:latin typeface="+mn-lt"/>
                          <a:ea typeface="+mn-ea"/>
                          <a:cs typeface="+mn-cs"/>
                        </a:rPr>
                        <a:t>受理等前</a:t>
                      </a:r>
                      <a:r>
                        <a:rPr lang="zh-CN" altLang="zh-CN" sz="1600" b="1" kern="1200" dirty="0" smtClean="0">
                          <a:solidFill>
                            <a:schemeClr val="dk1"/>
                          </a:solidFill>
                          <a:latin typeface="+mn-lt"/>
                          <a:ea typeface="+mn-ea"/>
                          <a:cs typeface="+mn-cs"/>
                        </a:rPr>
                        <a:t>阶段补助的</a:t>
                      </a:r>
                      <a:r>
                        <a:rPr lang="zh-CN" altLang="en-US" sz="1600" b="1" kern="1200" dirty="0" smtClean="0">
                          <a:solidFill>
                            <a:schemeClr val="dk1"/>
                          </a:solidFill>
                          <a:latin typeface="+mn-lt"/>
                          <a:ea typeface="+mn-ea"/>
                          <a:cs typeface="+mn-cs"/>
                        </a:rPr>
                        <a:t>按</a:t>
                      </a:r>
                      <a:r>
                        <a:rPr lang="zh-CN" altLang="zh-CN" sz="1600" b="1" kern="1200" dirty="0" smtClean="0">
                          <a:solidFill>
                            <a:schemeClr val="dk1"/>
                          </a:solidFill>
                          <a:latin typeface="+mn-lt"/>
                          <a:ea typeface="+mn-ea"/>
                          <a:cs typeface="+mn-cs"/>
                        </a:rPr>
                        <a:t>剩余部分</a:t>
                      </a:r>
                      <a:r>
                        <a:rPr lang="zh-CN" altLang="en-US" sz="1600" b="1" kern="1200" dirty="0" smtClean="0">
                          <a:solidFill>
                            <a:schemeClr val="dk1"/>
                          </a:solidFill>
                          <a:latin typeface="+mn-lt"/>
                          <a:ea typeface="+mn-ea"/>
                          <a:cs typeface="+mn-cs"/>
                        </a:rPr>
                        <a:t>兑现；</a:t>
                      </a:r>
                      <a:r>
                        <a:rPr lang="zh-CN" altLang="zh-CN" sz="1600" b="1" kern="1200" dirty="0" smtClean="0">
                          <a:solidFill>
                            <a:schemeClr val="dk1"/>
                          </a:solidFill>
                          <a:latin typeface="+mn-lt"/>
                          <a:ea typeface="+mn-ea"/>
                          <a:cs typeface="+mn-cs"/>
                        </a:rPr>
                        <a:t>已获市级及以上相应补助的，纳入区级补助总额）</a:t>
                      </a:r>
                      <a:endParaRPr lang="zh-CN" altLang="en-US" sz="1600" b="1" dirty="0"/>
                    </a:p>
                  </a:txBody>
                  <a:tcPr>
                    <a:solidFill>
                      <a:srgbClr val="00B0F0"/>
                    </a:solidFill>
                  </a:tcPr>
                </a:tc>
              </a:tr>
              <a:tr h="335280">
                <a:tc gridSpan="2">
                  <a:txBody>
                    <a:bodyPr/>
                    <a:lstStyle/>
                    <a:p>
                      <a:pPr algn="ctr"/>
                      <a:r>
                        <a:rPr lang="zh-CN" altLang="zh-CN" sz="1600" b="1" kern="1200" dirty="0" smtClean="0">
                          <a:solidFill>
                            <a:schemeClr val="dk1"/>
                          </a:solidFill>
                          <a:latin typeface="+mn-lt"/>
                          <a:ea typeface="+mn-ea"/>
                          <a:cs typeface="+mn-cs"/>
                        </a:rPr>
                        <a:t>引进上市企业的</a:t>
                      </a:r>
                    </a:p>
                  </a:txBody>
                  <a:tcPr>
                    <a:solidFill>
                      <a:srgbClr val="00B0F0"/>
                    </a:solidFill>
                  </a:tcPr>
                </a:tc>
                <a:tc hMerge="1">
                  <a:txBody>
                    <a:bodyPr/>
                    <a:lstStyle/>
                    <a:p>
                      <a:endParaRPr lang="zh-CN"/>
                    </a:p>
                  </a:txBody>
                  <a:tcPr/>
                </a:tc>
                <a:tc>
                  <a:txBody>
                    <a:bodyPr/>
                    <a:lstStyle/>
                    <a:p>
                      <a:r>
                        <a:rPr lang="zh-CN" altLang="en-US" sz="1600" b="1" u="none" strike="noStrike" dirty="0" smtClean="0"/>
                        <a:t>一次性奖励</a:t>
                      </a:r>
                      <a:r>
                        <a:rPr lang="en-US" altLang="zh-CN" sz="1600" b="1" u="none" strike="noStrike" dirty="0" smtClean="0"/>
                        <a:t>500</a:t>
                      </a:r>
                      <a:r>
                        <a:rPr lang="zh-CN" altLang="en-US" sz="1600" b="1" u="none" strike="noStrike" dirty="0" smtClean="0"/>
                        <a:t>万</a:t>
                      </a:r>
                      <a:endParaRPr lang="zh-CN" altLang="en-US" sz="1600" b="1" u="none" strike="noStrike" dirty="0"/>
                    </a:p>
                  </a:txBody>
                  <a:tcPr>
                    <a:solidFill>
                      <a:srgbClr val="00B0F0"/>
                    </a:solidFill>
                  </a:tcPr>
                </a:tc>
              </a:tr>
              <a:tr h="335280">
                <a:tc gridSpan="2">
                  <a:txBody>
                    <a:bodyPr/>
                    <a:lstStyle/>
                    <a:p>
                      <a:pPr algn="ctr"/>
                      <a:r>
                        <a:rPr lang="zh-CN" altLang="zh-CN" sz="1600" b="1" kern="1200" dirty="0" smtClean="0">
                          <a:solidFill>
                            <a:schemeClr val="dk1"/>
                          </a:solidFill>
                          <a:latin typeface="+mn-lt"/>
                          <a:ea typeface="+mn-ea"/>
                          <a:cs typeface="+mn-cs"/>
                        </a:rPr>
                        <a:t>上市企业将募集资金的</a:t>
                      </a:r>
                      <a:r>
                        <a:rPr lang="en-US" altLang="zh-CN" sz="1600" b="1" kern="1200" dirty="0" smtClean="0">
                          <a:solidFill>
                            <a:schemeClr val="dk1"/>
                          </a:solidFill>
                          <a:latin typeface="+mn-lt"/>
                          <a:ea typeface="+mn-ea"/>
                          <a:cs typeface="+mn-cs"/>
                        </a:rPr>
                        <a:t>50%</a:t>
                      </a:r>
                      <a:r>
                        <a:rPr lang="zh-CN" altLang="zh-CN" sz="1600" b="1" kern="1200" dirty="0" smtClean="0">
                          <a:solidFill>
                            <a:schemeClr val="dk1"/>
                          </a:solidFill>
                          <a:latin typeface="+mn-lt"/>
                          <a:ea typeface="+mn-ea"/>
                          <a:cs typeface="+mn-cs"/>
                        </a:rPr>
                        <a:t>以上投资拱墅</a:t>
                      </a:r>
                      <a:endParaRPr lang="zh-CN" altLang="en-US" sz="1600" b="1" u="none" dirty="0"/>
                    </a:p>
                  </a:txBody>
                  <a:tcPr>
                    <a:solidFill>
                      <a:srgbClr val="00B0F0"/>
                    </a:solidFill>
                  </a:tcPr>
                </a:tc>
                <a:tc hMerge="1">
                  <a:txBody>
                    <a:bodyPr/>
                    <a:lstStyle/>
                    <a:p>
                      <a:endParaRPr lang="zh-CN"/>
                    </a:p>
                  </a:txBody>
                  <a:tcPr/>
                </a:tc>
                <a:tc>
                  <a:txBody>
                    <a:bodyPr/>
                    <a:lstStyle/>
                    <a:p>
                      <a:r>
                        <a:rPr lang="zh-CN" altLang="zh-CN" sz="1600" b="1" kern="1200" dirty="0" smtClean="0">
                          <a:solidFill>
                            <a:schemeClr val="dk1"/>
                          </a:solidFill>
                          <a:latin typeface="+mn-lt"/>
                          <a:ea typeface="+mn-ea"/>
                          <a:cs typeface="+mn-cs"/>
                        </a:rPr>
                        <a:t>按实际投资拱墅金额的</a:t>
                      </a:r>
                      <a:r>
                        <a:rPr lang="en-US" altLang="zh-CN" sz="1600" b="1" kern="1200" dirty="0" smtClean="0">
                          <a:solidFill>
                            <a:schemeClr val="dk1"/>
                          </a:solidFill>
                          <a:latin typeface="+mn-lt"/>
                          <a:ea typeface="+mn-ea"/>
                          <a:cs typeface="+mn-cs"/>
                        </a:rPr>
                        <a:t>5‰</a:t>
                      </a:r>
                      <a:r>
                        <a:rPr lang="zh-CN" altLang="zh-CN" sz="1600" b="1" kern="1200" dirty="0" smtClean="0">
                          <a:solidFill>
                            <a:schemeClr val="dk1"/>
                          </a:solidFill>
                          <a:latin typeface="+mn-lt"/>
                          <a:ea typeface="+mn-ea"/>
                          <a:cs typeface="+mn-cs"/>
                        </a:rPr>
                        <a:t>予以奖励</a:t>
                      </a:r>
                      <a:endParaRPr lang="zh-CN" altLang="en-US" sz="1600" b="1" u="none" strike="noStrike" dirty="0"/>
                    </a:p>
                  </a:txBody>
                  <a:tcPr>
                    <a:solidFill>
                      <a:srgbClr val="00B0F0"/>
                    </a:solidFill>
                  </a:tcPr>
                </a:tc>
              </a:tr>
              <a:tr h="335280">
                <a:tc rowSpan="3">
                  <a:txBody>
                    <a:bodyPr/>
                    <a:lstStyle/>
                    <a:p>
                      <a:r>
                        <a:rPr lang="zh-CN" altLang="zh-CN" sz="1600" b="1" kern="1200" dirty="0" smtClean="0">
                          <a:solidFill>
                            <a:schemeClr val="dk1"/>
                          </a:solidFill>
                          <a:latin typeface="+mn-lt"/>
                          <a:ea typeface="+mn-ea"/>
                          <a:cs typeface="+mn-cs"/>
                        </a:rPr>
                        <a:t>上市公司实施并购重组，并达到中国证监会关于《上市公司重大资产重组管理办法》规定的重大资产重组标准</a:t>
                      </a:r>
                      <a:endParaRPr lang="zh-CN" altLang="en-US" sz="1600" b="1" u="none" dirty="0"/>
                    </a:p>
                  </a:txBody>
                  <a:tcPr>
                    <a:solidFill>
                      <a:srgbClr val="00B0F0"/>
                    </a:solidFill>
                  </a:tcPr>
                </a:tc>
                <a:tc>
                  <a:txBody>
                    <a:bodyPr/>
                    <a:lstStyle/>
                    <a:p>
                      <a:pPr algn="ctr"/>
                      <a:r>
                        <a:rPr lang="zh-CN" altLang="en-US" sz="1600" b="1" u="none" dirty="0" smtClean="0"/>
                        <a:t>并购金额</a:t>
                      </a:r>
                      <a:r>
                        <a:rPr lang="en-US" altLang="zh-CN" sz="1600" b="1" dirty="0" smtClean="0">
                          <a:latin typeface="微软雅黑" panose="020B0503020204020204" charset="-122"/>
                          <a:ea typeface="微软雅黑" panose="020B0503020204020204" charset="-122"/>
                        </a:rPr>
                        <a:t>&lt;5</a:t>
                      </a:r>
                      <a:r>
                        <a:rPr lang="zh-CN" altLang="en-US" sz="1600" b="1" dirty="0" smtClean="0">
                          <a:latin typeface="微软雅黑" panose="020B0503020204020204" charset="-122"/>
                          <a:ea typeface="微软雅黑" panose="020B0503020204020204" charset="-122"/>
                        </a:rPr>
                        <a:t>亿</a:t>
                      </a:r>
                      <a:endParaRPr lang="zh-CN" altLang="en-US" sz="1600" b="1" u="none" dirty="0"/>
                    </a:p>
                  </a:txBody>
                  <a:tcPr>
                    <a:solidFill>
                      <a:srgbClr val="00B0F0"/>
                    </a:solidFill>
                  </a:tcPr>
                </a:tc>
                <a:tc>
                  <a:txBody>
                    <a:bodyPr/>
                    <a:lstStyle/>
                    <a:p>
                      <a:r>
                        <a:rPr lang="zh-CN" altLang="en-US" sz="1600" b="1" u="none" strike="noStrike" dirty="0" smtClean="0"/>
                        <a:t>奖励</a:t>
                      </a:r>
                      <a:r>
                        <a:rPr lang="en-US" altLang="zh-CN" sz="1600" b="1" u="none" strike="noStrike" dirty="0" smtClean="0"/>
                        <a:t>100</a:t>
                      </a:r>
                      <a:r>
                        <a:rPr lang="zh-CN" altLang="en-US" sz="1600" b="1" u="none" strike="noStrike" dirty="0" smtClean="0"/>
                        <a:t>万</a:t>
                      </a:r>
                      <a:endParaRPr lang="zh-CN" altLang="en-US" sz="1600" b="1" u="none" strike="noStrike" dirty="0"/>
                    </a:p>
                  </a:txBody>
                  <a:tcPr>
                    <a:solidFill>
                      <a:srgbClr val="00B0F0"/>
                    </a:solidFill>
                  </a:tcPr>
                </a:tc>
              </a:tr>
              <a:tr h="335280">
                <a:tc vMerge="1">
                  <a:txBody>
                    <a:bodyPr/>
                    <a:lstStyle/>
                    <a:p>
                      <a:endParaRPr lang="zh-CN"/>
                    </a:p>
                  </a:txBody>
                  <a:tcPr/>
                </a:tc>
                <a:tc>
                  <a:txBody>
                    <a:bodyPr/>
                    <a:lstStyle/>
                    <a:p>
                      <a:pPr algn="ctr"/>
                      <a:r>
                        <a:rPr lang="en-US" altLang="zh-CN" sz="1600" b="1" dirty="0" smtClean="0">
                          <a:latin typeface="微软雅黑" panose="020B0503020204020204" charset="-122"/>
                          <a:ea typeface="微软雅黑" panose="020B0503020204020204" charset="-122"/>
                        </a:rPr>
                        <a:t>5</a:t>
                      </a:r>
                      <a:r>
                        <a:rPr lang="zh-CN" altLang="en-US" sz="1600" b="1" dirty="0" smtClean="0">
                          <a:latin typeface="微软雅黑" panose="020B0503020204020204" charset="-122"/>
                          <a:ea typeface="微软雅黑" panose="020B0503020204020204" charset="-122"/>
                        </a:rPr>
                        <a:t>亿≤</a:t>
                      </a:r>
                      <a:r>
                        <a:rPr lang="zh-CN" altLang="en-US" sz="1600" b="1" u="none" dirty="0" smtClean="0"/>
                        <a:t>并购金额</a:t>
                      </a:r>
                      <a:r>
                        <a:rPr lang="en-US" altLang="zh-CN" sz="1600" b="1" dirty="0" smtClean="0">
                          <a:latin typeface="微软雅黑" panose="020B0503020204020204" charset="-122"/>
                          <a:ea typeface="微软雅黑" panose="020B0503020204020204" charset="-122"/>
                        </a:rPr>
                        <a:t>&lt;10</a:t>
                      </a:r>
                      <a:r>
                        <a:rPr lang="zh-CN" altLang="en-US" sz="1600" b="1" dirty="0" smtClean="0">
                          <a:latin typeface="微软雅黑" panose="020B0503020204020204" charset="-122"/>
                          <a:ea typeface="微软雅黑" panose="020B0503020204020204" charset="-122"/>
                        </a:rPr>
                        <a:t>亿</a:t>
                      </a:r>
                      <a:endParaRPr lang="zh-CN" altLang="en-US" sz="1600" b="1" u="none" dirty="0"/>
                    </a:p>
                  </a:txBody>
                  <a:tcPr>
                    <a:solidFill>
                      <a:srgbClr val="00B0F0"/>
                    </a:solidFill>
                  </a:tcPr>
                </a:tc>
                <a:tc>
                  <a:txBody>
                    <a:bodyPr/>
                    <a:lstStyle/>
                    <a:p>
                      <a:r>
                        <a:rPr lang="zh-CN" altLang="en-US" sz="1600" b="1" u="none" strike="noStrike" dirty="0" smtClean="0"/>
                        <a:t>奖励</a:t>
                      </a:r>
                      <a:r>
                        <a:rPr lang="en-US" altLang="zh-CN" sz="1600" b="1" u="none" strike="noStrike" dirty="0" smtClean="0"/>
                        <a:t>200</a:t>
                      </a:r>
                      <a:r>
                        <a:rPr lang="zh-CN" altLang="en-US" sz="1600" b="1" u="none" strike="noStrike" dirty="0" smtClean="0"/>
                        <a:t>万</a:t>
                      </a:r>
                      <a:endParaRPr lang="zh-CN" altLang="en-US" sz="1600" b="1" u="none" strike="noStrike" dirty="0"/>
                    </a:p>
                  </a:txBody>
                  <a:tcPr>
                    <a:solidFill>
                      <a:srgbClr val="00B0F0"/>
                    </a:solidFill>
                  </a:tcPr>
                </a:tc>
              </a:tr>
              <a:tr h="438150">
                <a:tc vMerge="1">
                  <a:txBody>
                    <a:bodyPr/>
                    <a:lstStyle/>
                    <a:p>
                      <a:endParaRPr lang="zh-CN"/>
                    </a:p>
                  </a:txBody>
                  <a:tcPr/>
                </a:tc>
                <a:tc>
                  <a:txBody>
                    <a:bodyPr/>
                    <a:lstStyle/>
                    <a:p>
                      <a:pPr algn="ctr"/>
                      <a:r>
                        <a:rPr lang="zh-CN" altLang="en-US" sz="1600" b="1" u="none" dirty="0" smtClean="0"/>
                        <a:t>并购金额</a:t>
                      </a:r>
                      <a:r>
                        <a:rPr lang="en-US" altLang="zh-CN" sz="1600" b="1" dirty="0" smtClean="0">
                          <a:latin typeface="微软雅黑" panose="020B0503020204020204" charset="-122"/>
                          <a:ea typeface="微软雅黑" panose="020B0503020204020204" charset="-122"/>
                        </a:rPr>
                        <a:t>≥10</a:t>
                      </a:r>
                      <a:r>
                        <a:rPr lang="zh-CN" altLang="en-US" sz="1600" b="1" dirty="0" smtClean="0">
                          <a:latin typeface="微软雅黑" panose="020B0503020204020204" charset="-122"/>
                          <a:ea typeface="微软雅黑" panose="020B0503020204020204" charset="-122"/>
                        </a:rPr>
                        <a:t>亿</a:t>
                      </a:r>
                      <a:endParaRPr lang="zh-CN" altLang="en-US" sz="1600" b="1" u="none" dirty="0"/>
                    </a:p>
                  </a:txBody>
                  <a:tcPr>
                    <a:solidFill>
                      <a:srgbClr val="00B0F0"/>
                    </a:solidFill>
                  </a:tcPr>
                </a:tc>
                <a:tc>
                  <a:txBody>
                    <a:bodyPr/>
                    <a:lstStyle/>
                    <a:p>
                      <a:r>
                        <a:rPr lang="zh-CN" altLang="en-US" sz="1600" b="1" u="none" strike="noStrike" dirty="0" smtClean="0"/>
                        <a:t>奖励</a:t>
                      </a:r>
                      <a:r>
                        <a:rPr lang="en-US" altLang="zh-CN" sz="1600" b="1" u="none" strike="noStrike" dirty="0" smtClean="0"/>
                        <a:t>300</a:t>
                      </a:r>
                      <a:r>
                        <a:rPr lang="zh-CN" altLang="en-US" sz="1600" b="1" u="none" strike="noStrike" dirty="0" smtClean="0"/>
                        <a:t>万</a:t>
                      </a:r>
                      <a:endParaRPr lang="zh-CN" altLang="en-US" sz="1600" b="1" u="none" strike="noStrike" dirty="0"/>
                    </a:p>
                  </a:txBody>
                  <a:tcPr>
                    <a:solidFill>
                      <a:srgbClr val="00B0F0"/>
                    </a:solidFill>
                  </a:tcPr>
                </a:tc>
              </a:tr>
              <a:tr h="579120">
                <a:tc gridSpan="3">
                  <a:txBody>
                    <a:bodyPr/>
                    <a:lstStyle/>
                    <a:p>
                      <a:r>
                        <a:rPr lang="zh-CN" altLang="zh-CN" sz="1600" b="1" u="none" kern="1200" dirty="0" smtClean="0">
                          <a:solidFill>
                            <a:schemeClr val="dk1"/>
                          </a:solidFill>
                          <a:latin typeface="+mn-lt"/>
                          <a:ea typeface="+mn-ea"/>
                          <a:cs typeface="+mn-cs"/>
                        </a:rPr>
                        <a:t>区上市企业并购区内企业，按其并购重组中股权转让对地方经济发展的贡献给予一定奖励</a:t>
                      </a:r>
                    </a:p>
                    <a:p>
                      <a:pPr marL="0" marR="0" indent="0" algn="ctr" defTabSz="914400" rtl="0" eaLnBrk="1" fontAlgn="auto" latinLnBrk="0" hangingPunct="1">
                        <a:lnSpc>
                          <a:spcPct val="100000"/>
                        </a:lnSpc>
                        <a:spcBef>
                          <a:spcPts val="0"/>
                        </a:spcBef>
                        <a:spcAft>
                          <a:spcPts val="0"/>
                        </a:spcAft>
                        <a:buClrTx/>
                        <a:buSzTx/>
                        <a:buFontTx/>
                        <a:buNone/>
                        <a:defRPr/>
                      </a:pPr>
                      <a:endParaRPr lang="zh-CN" altLang="en-US" sz="1600" b="1" u="none" strike="noStrike" dirty="0" smtClean="0"/>
                    </a:p>
                  </a:txBody>
                  <a:tcPr>
                    <a:solidFill>
                      <a:srgbClr val="00B0F0"/>
                    </a:solidFill>
                  </a:tcPr>
                </a:tc>
                <a:tc hMerge="1">
                  <a:txBody>
                    <a:bodyPr/>
                    <a:lstStyle/>
                    <a:p>
                      <a:endParaRPr lang="zh-CN"/>
                    </a:p>
                  </a:txBody>
                  <a:tcPr>
                    <a:solidFill>
                      <a:srgbClr val="00B0F0"/>
                    </a:solidFill>
                  </a:tcPr>
                </a:tc>
                <a:tc hMerge="1">
                  <a:txBody>
                    <a:bodyPr/>
                    <a:lstStyle/>
                    <a:p>
                      <a:endParaRPr lang="zh-CN"/>
                    </a:p>
                  </a:txBody>
                  <a:tcPr>
                    <a:solidFill>
                      <a:srgbClr val="00B0F0"/>
                    </a:solidFill>
                  </a:tcPr>
                </a:tc>
              </a:tr>
            </a:tbl>
          </a:graphicData>
        </a:graphic>
      </p:graphicFrame>
      <p:pic>
        <p:nvPicPr>
          <p:cNvPr id="4098" name="Picture 2"/>
          <p:cNvPicPr>
            <a:picLocks noChangeAspect="1" noChangeArrowheads="1"/>
          </p:cNvPicPr>
          <p:nvPr/>
        </p:nvPicPr>
        <p:blipFill>
          <a:blip r:embed="rId4" cstate="print"/>
          <a:srcRect/>
          <a:stretch>
            <a:fillRect/>
          </a:stretch>
        </p:blipFill>
        <p:spPr bwMode="auto">
          <a:xfrm>
            <a:off x="2117183" y="1906456"/>
            <a:ext cx="1042156" cy="977825"/>
          </a:xfrm>
          <a:prstGeom prst="rect">
            <a:avLst/>
          </a:prstGeom>
          <a:noFill/>
          <a:ln w="9525">
            <a:noFill/>
            <a:miter lim="800000"/>
            <a:headEnd/>
            <a:tailEnd/>
          </a:ln>
        </p:spPr>
      </p:pic>
      <p:pic>
        <p:nvPicPr>
          <p:cNvPr id="4100" name="Picture 4" descr="C:\Users\Administrator\Desktop\Img418605054.jpg"/>
          <p:cNvPicPr>
            <a:picLocks noChangeAspect="1" noChangeArrowheads="1"/>
          </p:cNvPicPr>
          <p:nvPr/>
        </p:nvPicPr>
        <p:blipFill>
          <a:blip r:embed="rId5" cstate="print"/>
          <a:srcRect/>
          <a:stretch>
            <a:fillRect/>
          </a:stretch>
        </p:blipFill>
        <p:spPr bwMode="auto">
          <a:xfrm>
            <a:off x="211951" y="2012913"/>
            <a:ext cx="1910933" cy="153834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par>
                                <p:cTn id="8" presetID="4"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ox(in)">
                                      <p:cBhvr>
                                        <p:cTn id="10" dur="500"/>
                                        <p:tgtEl>
                                          <p:spTgt spid="409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3cbacdfb-0368-42e0-aea5-15eb05eb0be5}"/>
</p:tagLst>
</file>

<file path=ppt/tags/tag2.xml><?xml version="1.0" encoding="utf-8"?>
<p:tagLst xmlns:a="http://schemas.openxmlformats.org/drawingml/2006/main" xmlns:r="http://schemas.openxmlformats.org/officeDocument/2006/relationships" xmlns:p="http://schemas.openxmlformats.org/presentationml/2006/main">
  <p:tag name="REFSHAPE" val="557718572"/>
</p:tagLst>
</file>

<file path=ppt/tags/tag3.xml><?xml version="1.0" encoding="utf-8"?>
<p:tagLst xmlns:a="http://schemas.openxmlformats.org/drawingml/2006/main" xmlns:r="http://schemas.openxmlformats.org/officeDocument/2006/relationships" xmlns:p="http://schemas.openxmlformats.org/presentationml/2006/main">
  <p:tag name="REFSHAPE" val="557783036"/>
  <p:tag name="KSO_WM_UNIT_PLACING_PICTURE_USER_VIEWPORT" val="{&quot;height&quot;:2149.267716535433,&quot;width&quot;:1999.0614173228346}"/>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7914c47-db19-438c-85d2-0803b884ae40}"/>
</p:tagLst>
</file>

<file path=ppt/tags/tag5.xml><?xml version="1.0" encoding="utf-8"?>
<p:tagLst xmlns:a="http://schemas.openxmlformats.org/drawingml/2006/main" xmlns:r="http://schemas.openxmlformats.org/officeDocument/2006/relationships" xmlns:p="http://schemas.openxmlformats.org/presentationml/2006/main">
  <p:tag name="REFSHAPE" val="557718572"/>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5624e44b-54d2-4169-a8e8-983f7458f36a}"/>
</p:tagLst>
</file>

<file path=ppt/tags/tag7.xml><?xml version="1.0" encoding="utf-8"?>
<p:tagLst xmlns:a="http://schemas.openxmlformats.org/drawingml/2006/main" xmlns:r="http://schemas.openxmlformats.org/officeDocument/2006/relationships" xmlns:p="http://schemas.openxmlformats.org/presentationml/2006/main">
  <p:tag name="REFSHAPE" val="557718572"/>
</p:tagLst>
</file>

<file path=ppt/tags/tag8.xml><?xml version="1.0" encoding="utf-8"?>
<p:tagLst xmlns:a="http://schemas.openxmlformats.org/drawingml/2006/main" xmlns:r="http://schemas.openxmlformats.org/officeDocument/2006/relationships" xmlns:p="http://schemas.openxmlformats.org/presentationml/2006/main">
  <p:tag name="REFSHAPE" val="557718572"/>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vert="horz" lIns="91440" tIns="45720" rIns="91440" bIns="45720" rtlCol="0" anchor="b">
        <a:normAutofit/>
      </a:bodyPr>
      <a:lstStyle>
        <a:defPPr defTabSz="913765">
          <a:lnSpc>
            <a:spcPct val="90000"/>
          </a:lnSpc>
          <a:spcBef>
            <a:spcPct val="0"/>
          </a:spcBef>
          <a:defRPr sz="2400" dirty="0">
            <a:latin typeface="+mj-lt"/>
            <a:ea typeface="+mj-ea"/>
            <a:cs typeface="+mj-cs"/>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TotalTime>
  <Words>976</Words>
  <Application>Microsoft Office PowerPoint</Application>
  <PresentationFormat>自定义</PresentationFormat>
  <Paragraphs>96</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主题5</vt:lpstr>
      <vt:lpstr>拱墅区大树企业 培育工程行动方案 (2020修订稿)</vt:lpstr>
      <vt:lpstr>一、制定背景</vt:lpstr>
      <vt:lpstr>二、制定依据</vt:lpstr>
      <vt:lpstr>三、主要内容</vt:lpstr>
      <vt:lpstr>三、主要内容</vt:lpstr>
      <vt:lpstr>三、主要内容</vt:lpstr>
      <vt:lpstr>三、主要内容</vt:lpstr>
      <vt:lpstr>三、主要内容</vt:lpstr>
      <vt:lpstr>三、主要内容</vt:lpstr>
      <vt:lpstr>三、主要内容</vt:lpstr>
      <vt:lpstr>三、主要内容</vt:lpstr>
    </vt:vector>
  </TitlesOfParts>
  <Manager>iSlide</Manager>
  <Company>iSlide</Company>
  <LinksUpToDate>false</LinksUpToDate>
  <SharedDoc>false</SharedDoc>
  <HyperlinkBase>https://www.islide.cc</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肆姑</dc:creator>
  <cp:lastModifiedBy>Administrator</cp:lastModifiedBy>
  <cp:revision>149</cp:revision>
  <cp:lastPrinted>2017-08-08T16:00:00Z</cp:lastPrinted>
  <dcterms:created xsi:type="dcterms:W3CDTF">2017-08-08T16:00:00Z</dcterms:created>
  <dcterms:modified xsi:type="dcterms:W3CDTF">2020-03-12T04:20:41Z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9dd78399-86ee-4ca3-bc64-6e1bf925823e</vt:lpwstr>
  </property>
  <property fmtid="{D5CDD505-2E9C-101B-9397-08002B2CF9AE}" pid="3" name="KSOProductBuildVer">
    <vt:lpwstr>2052-11.1.0.9339</vt:lpwstr>
  </property>
</Properties>
</file>