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74" r:id="rId3"/>
    <p:sldId id="360" r:id="rId5"/>
    <p:sldId id="393" r:id="rId6"/>
    <p:sldId id="399" r:id="rId7"/>
    <p:sldId id="394" r:id="rId8"/>
    <p:sldId id="390" r:id="rId9"/>
    <p:sldId id="391" r:id="rId10"/>
    <p:sldId id="401" r:id="rId11"/>
    <p:sldId id="400" r:id="rId12"/>
    <p:sldId id="40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6AA"/>
    <a:srgbClr val="ECECEC"/>
    <a:srgbClr val="E4E4E4"/>
    <a:srgbClr val="E3E3E3"/>
    <a:srgbClr val="EDEDED"/>
    <a:srgbClr val="4BA6BE"/>
    <a:srgbClr val="0E3753"/>
    <a:srgbClr val="40A693"/>
    <a:srgbClr val="CC4A4A"/>
    <a:srgbClr val="354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4" autoAdjust="0"/>
    <p:restoredTop sz="94710" autoAdjust="0"/>
  </p:normalViewPr>
  <p:slideViewPr>
    <p:cSldViewPr snapToGrid="0">
      <p:cViewPr>
        <p:scale>
          <a:sx n="100" d="100"/>
          <a:sy n="100" d="100"/>
        </p:scale>
        <p:origin x="245" y="-528"/>
      </p:cViewPr>
      <p:guideLst>
        <p:guide orient="horz" pos="21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hdphoto" Target="../media/hdphoto1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4750438"/>
            <a:ext cx="6251063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669925" y="3340128"/>
            <a:ext cx="6251063" cy="1035317"/>
          </a:xfr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建设运河沿岸名区</a:t>
            </a:r>
            <a:r>
              <a:rPr lang="en-US" altLang="zh-CN" dirty="0"/>
              <a:t>  </a:t>
            </a:r>
            <a:r>
              <a:rPr lang="zh-CN" altLang="en-US" dirty="0"/>
              <a:t>打造人才向往之地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69925" y="2013650"/>
            <a:ext cx="5537071" cy="1015901"/>
            <a:chOff x="416689" y="1415353"/>
            <a:chExt cx="5537071" cy="1015901"/>
          </a:xfrm>
        </p:grpSpPr>
        <p:grpSp>
          <p:nvGrpSpPr>
            <p:cNvPr id="165" name="组合 164"/>
            <p:cNvGrpSpPr/>
            <p:nvPr userDrawn="1"/>
          </p:nvGrpSpPr>
          <p:grpSpPr>
            <a:xfrm>
              <a:off x="2681968" y="1425397"/>
              <a:ext cx="3271792" cy="1005856"/>
              <a:chOff x="0" y="3033834"/>
              <a:chExt cx="2057401" cy="773842"/>
            </a:xfrm>
          </p:grpSpPr>
          <p:sp>
            <p:nvSpPr>
              <p:cNvPr id="166" name="文本框 165"/>
              <p:cNvSpPr txBox="1"/>
              <p:nvPr/>
            </p:nvSpPr>
            <p:spPr>
              <a:xfrm>
                <a:off x="1" y="3260494"/>
                <a:ext cx="2057400" cy="5471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sz="16600" b="1" dirty="0">
                    <a:solidFill>
                      <a:schemeClr val="accent1"/>
                    </a:solidFill>
                    <a:latin typeface="+mn-lt"/>
                    <a:ea typeface="方正正中黑简体" panose="02000000000000000000" pitchFamily="2" charset="-122"/>
                  </a:rPr>
                  <a:t>618</a:t>
                </a:r>
                <a:r>
                  <a:rPr lang="zh-CN" altLang="en-US" sz="16600" b="1" dirty="0">
                    <a:solidFill>
                      <a:schemeClr val="accent1"/>
                    </a:solidFill>
                    <a:latin typeface="+mn-lt"/>
                    <a:ea typeface="方正正中黑简体" panose="02000000000000000000" pitchFamily="2" charset="-122"/>
                  </a:rPr>
                  <a:t>人才新政</a:t>
                </a:r>
                <a:endParaRPr lang="zh-CN" altLang="en-US" sz="16600" b="1" dirty="0">
                  <a:solidFill>
                    <a:schemeClr val="accent1"/>
                  </a:solidFill>
                  <a:latin typeface="+mn-lt"/>
                  <a:ea typeface="方正正中黑简体" panose="02000000000000000000" pitchFamily="2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0" y="3033834"/>
                <a:ext cx="607754" cy="198547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zh-CN" altLang="en-US" sz="9600" kern="0" baseline="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拱墅</a:t>
                </a:r>
                <a:endParaRPr lang="en-US" altLang="zh-CN" sz="9600" kern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68" name="文本框 167"/>
            <p:cNvSpPr txBox="1"/>
            <p:nvPr userDrawn="1"/>
          </p:nvSpPr>
          <p:spPr>
            <a:xfrm>
              <a:off x="416689" y="1415353"/>
              <a:ext cx="2125322" cy="1015901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z="9600" b="1" kern="0" baseline="0" dirty="0">
                  <a:solidFill>
                    <a:schemeClr val="accent2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创立方</a:t>
              </a:r>
              <a:endParaRPr lang="zh-CN" altLang="en-US" sz="9600" b="1" kern="0" baseline="0" dirty="0">
                <a:solidFill>
                  <a:schemeClr val="accent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257" name="组合 256"/>
          <p:cNvGrpSpPr/>
          <p:nvPr userDrawn="1"/>
        </p:nvGrpSpPr>
        <p:grpSpPr>
          <a:xfrm>
            <a:off x="669925" y="1591960"/>
            <a:ext cx="7114780" cy="1859280"/>
            <a:chOff x="669925" y="3483182"/>
            <a:chExt cx="6557408" cy="185928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669925" y="3483182"/>
              <a:ext cx="65574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/>
          </p:nvCxnSpPr>
          <p:spPr>
            <a:xfrm>
              <a:off x="669925" y="5342462"/>
              <a:ext cx="57613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 userDrawn="1"/>
        </p:nvSpPr>
        <p:spPr>
          <a:xfrm>
            <a:off x="669925" y="3497828"/>
            <a:ext cx="6251063" cy="95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7202961" y="1200770"/>
            <a:ext cx="4185447" cy="4108467"/>
            <a:chOff x="3990983" y="1563392"/>
            <a:chExt cx="4185447" cy="4108467"/>
          </a:xfrm>
        </p:grpSpPr>
        <p:grpSp>
          <p:nvGrpSpPr>
            <p:cNvPr id="15" name="组合 14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7" name="Freeform 229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8" name="Freeform 226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9" name="Line 224"/>
              <p:cNvSpPr>
                <a:spLocks noChangeShapeType="1"/>
              </p:cNvSpPr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0" name="Freeform 21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1" name="Freeform 21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2" name="Freeform 21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3" name="Freeform 22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4" name="Freeform 22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5" name="Freeform 22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6" name="Freeform 22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7" name="Freeform 225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8" name="Freeform 227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9" name="Line 228"/>
              <p:cNvSpPr>
                <a:spLocks noChangeShapeType="1"/>
              </p:cNvSpPr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0" name="Line 230"/>
              <p:cNvSpPr>
                <a:spLocks noChangeShapeType="1"/>
              </p:cNvSpPr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1" name="Freeform 231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2" name="Line 232"/>
              <p:cNvSpPr>
                <a:spLocks noChangeShapeType="1"/>
              </p:cNvSpPr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3" name="Line 233"/>
              <p:cNvSpPr>
                <a:spLocks noChangeShapeType="1"/>
              </p:cNvSpPr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4" name="Line 234"/>
              <p:cNvSpPr>
                <a:spLocks noChangeShapeType="1"/>
              </p:cNvSpPr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5" name="Line 235"/>
              <p:cNvSpPr>
                <a:spLocks noChangeShapeType="1"/>
              </p:cNvSpPr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6" name="Line 236"/>
              <p:cNvSpPr>
                <a:spLocks noChangeShapeType="1"/>
              </p:cNvSpPr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16" name="Oval 255"/>
            <p:cNvSpPr>
              <a:spLocks noChangeArrowheads="1"/>
            </p:cNvSpPr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" name="Oval 256"/>
            <p:cNvSpPr>
              <a:spLocks noChangeArrowheads="1"/>
            </p:cNvSpPr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" name="Oval 257"/>
            <p:cNvSpPr>
              <a:spLocks noChangeArrowheads="1"/>
            </p:cNvSpPr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" name="Oval 258"/>
            <p:cNvSpPr>
              <a:spLocks noChangeArrowheads="1"/>
            </p:cNvSpPr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" name="Oval 259"/>
            <p:cNvSpPr>
              <a:spLocks noChangeArrowheads="1"/>
            </p:cNvSpPr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" name="Oval 260"/>
            <p:cNvSpPr>
              <a:spLocks noChangeArrowheads="1"/>
            </p:cNvSpPr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" name="Oval 261"/>
            <p:cNvSpPr>
              <a:spLocks noChangeArrowheads="1"/>
            </p:cNvSpPr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" name="Oval 262"/>
            <p:cNvSpPr>
              <a:spLocks noChangeArrowheads="1"/>
            </p:cNvSpPr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" name="Oval 263"/>
            <p:cNvSpPr>
              <a:spLocks noChangeArrowheads="1"/>
            </p:cNvSpPr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" name="Oval 265"/>
            <p:cNvSpPr>
              <a:spLocks noChangeArrowheads="1"/>
            </p:cNvSpPr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" name="Oval 266"/>
            <p:cNvSpPr>
              <a:spLocks noChangeArrowheads="1"/>
            </p:cNvSpPr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" name="Oval 267"/>
            <p:cNvSpPr>
              <a:spLocks noChangeArrowheads="1"/>
            </p:cNvSpPr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80" name="Oval 264"/>
              <p:cNvSpPr>
                <a:spLocks noChangeArrowheads="1"/>
              </p:cNvSpPr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82" name="Group 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5" name="Oval 7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7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3" name="Oval 68"/>
                <p:cNvSpPr/>
                <p:nvPr/>
              </p:nvSpPr>
              <p:spPr>
                <a:xfrm>
                  <a:off x="5832354" y="2796766"/>
                  <a:ext cx="328449" cy="330554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11"/>
                <p:cNvGrpSpPr/>
                <p:nvPr userDrawn="1"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1" name="Oval 6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67"/>
                  <p:cNvSpPr/>
                  <p:nvPr userDrawn="1"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24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9" name="Oval 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25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7" name="Oval 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71" name="Group 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8" name="Oval 7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27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6" name="Oval 3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3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28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4" name="Oval 3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3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31" name="Group 12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9" name="Oval 6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3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7" name="Oval 6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4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5" name="Oval 6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5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3" name="Oval 5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64" name="Oval 5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</p:grpSp>
          <p:sp>
            <p:nvSpPr>
              <p:cNvPr id="35" name="Oval 56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17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61" name="Oval 5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5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18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9" name="Oval 5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19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7" name="Oval 5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20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5" name="Oval 4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4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21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3" name="Oval 4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4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22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51" name="Oval 4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4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23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9" name="Oval 4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26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7" name="Oval 3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3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29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5" name="Oval 3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3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bg>
      <p:bgPr>
        <a:solidFill>
          <a:srgbClr val="0E3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99235" y="2686006"/>
            <a:ext cx="497349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啊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799235" y="1987415"/>
            <a:ext cx="4973493" cy="698591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创立方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799235" y="3740873"/>
            <a:ext cx="497349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rgbClr val="4BA6B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799235" y="3992275"/>
            <a:ext cx="497349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rgbClr val="4BA6B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1246" y="3327072"/>
            <a:ext cx="1200150" cy="1552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16200000">
            <a:off x="9460365" y="3402365"/>
            <a:ext cx="114300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91396" y="4443254"/>
            <a:ext cx="898205" cy="1084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329" y="4638950"/>
            <a:ext cx="923205" cy="745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32904" y="1532668"/>
            <a:ext cx="772087" cy="501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4BA6BE"/>
              </a:clrFrom>
              <a:clrTo>
                <a:srgbClr val="4BA6B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95370" l="3093" r="93814">
                        <a14:foregroundMark x1="77320" y1="9259" x2="43299" y2="78704"/>
                        <a14:foregroundMark x1="38144" y1="63889" x2="18557" y2="86111"/>
                        <a14:foregroundMark x1="62887" y1="77778" x2="49485" y2="93519"/>
                        <a14:foregroundMark x1="63918" y1="75926" x2="61856" y2="93519"/>
                        <a14:foregroundMark x1="76289" y1="9259" x2="93814" y2="6481"/>
                        <a14:foregroundMark x1="19588" y1="10185" x2="19588" y2="84259"/>
                        <a14:foregroundMark x1="37113" y1="89815" x2="5155" y2="87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0000">
            <a:off x="6695584" y="1944173"/>
            <a:ext cx="923925" cy="1028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 rot="1800000">
            <a:off x="8672067" y="1303621"/>
            <a:ext cx="2171563" cy="948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425702" y="2768232"/>
            <a:ext cx="600075" cy="733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9847827" y="2240470"/>
            <a:ext cx="600075" cy="733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10246178" y="2559412"/>
            <a:ext cx="600075" cy="7334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9359848" y="4360416"/>
            <a:ext cx="600075" cy="7334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9802980" y="5072909"/>
            <a:ext cx="600075" cy="7334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7369779" y="5232254"/>
            <a:ext cx="600075" cy="7334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7797291" y="492374"/>
            <a:ext cx="600075" cy="7334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6061596" y="1163669"/>
            <a:ext cx="600075" cy="7334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4130649" y="437468"/>
            <a:ext cx="600075" cy="7334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4245937" y="3027205"/>
            <a:ext cx="600075" cy="7334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5021134" y="1520542"/>
            <a:ext cx="600075" cy="7334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rot="1800000">
            <a:off x="4256425" y="1275738"/>
            <a:ext cx="600075" cy="733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56" y="1572897"/>
            <a:ext cx="2803912" cy="30190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4750438"/>
            <a:ext cx="6251063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3340128"/>
            <a:ext cx="6251063" cy="1035317"/>
          </a:xfr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建设运河沿岸名区</a:t>
            </a:r>
            <a:r>
              <a:rPr lang="en-US" altLang="zh-CN" dirty="0"/>
              <a:t>  </a:t>
            </a:r>
            <a:r>
              <a:rPr lang="zh-CN" altLang="en-US" dirty="0"/>
              <a:t>打造人才向往之地</a:t>
            </a:r>
            <a:endParaRPr lang="zh-CN" altLang="en-US" dirty="0"/>
          </a:p>
        </p:txBody>
      </p:sp>
      <p:grpSp>
        <p:nvGrpSpPr>
          <p:cNvPr id="257" name="组合 256"/>
          <p:cNvGrpSpPr/>
          <p:nvPr userDrawn="1"/>
        </p:nvGrpSpPr>
        <p:grpSpPr>
          <a:xfrm>
            <a:off x="669925" y="1591960"/>
            <a:ext cx="7114780" cy="1859280"/>
            <a:chOff x="669925" y="3483182"/>
            <a:chExt cx="6557408" cy="185928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669925" y="3483182"/>
              <a:ext cx="65574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/>
          </p:nvCxnSpPr>
          <p:spPr>
            <a:xfrm>
              <a:off x="669925" y="5342462"/>
              <a:ext cx="57613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 userDrawn="1"/>
        </p:nvSpPr>
        <p:spPr>
          <a:xfrm>
            <a:off x="669925" y="3497828"/>
            <a:ext cx="6251063" cy="95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7202961" y="1200770"/>
            <a:ext cx="4185447" cy="4108467"/>
            <a:chOff x="3990983" y="1563392"/>
            <a:chExt cx="4185447" cy="4108467"/>
          </a:xfrm>
        </p:grpSpPr>
        <p:grpSp>
          <p:nvGrpSpPr>
            <p:cNvPr id="15" name="组合 14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7" name="Freeform 229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8" name="Freeform 226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99" name="Line 224"/>
              <p:cNvSpPr>
                <a:spLocks noChangeShapeType="1"/>
              </p:cNvSpPr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0" name="Freeform 21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1" name="Freeform 21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2" name="Freeform 21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3" name="Freeform 22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4" name="Freeform 22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5" name="Freeform 22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6" name="Freeform 22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7" name="Freeform 225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8" name="Freeform 227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09" name="Line 228"/>
              <p:cNvSpPr>
                <a:spLocks noChangeShapeType="1"/>
              </p:cNvSpPr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0" name="Line 230"/>
              <p:cNvSpPr>
                <a:spLocks noChangeShapeType="1"/>
              </p:cNvSpPr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1" name="Freeform 231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2" name="Line 232"/>
              <p:cNvSpPr>
                <a:spLocks noChangeShapeType="1"/>
              </p:cNvSpPr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3" name="Line 233"/>
              <p:cNvSpPr>
                <a:spLocks noChangeShapeType="1"/>
              </p:cNvSpPr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4" name="Line 234"/>
              <p:cNvSpPr>
                <a:spLocks noChangeShapeType="1"/>
              </p:cNvSpPr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5" name="Line 235"/>
              <p:cNvSpPr>
                <a:spLocks noChangeShapeType="1"/>
              </p:cNvSpPr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sp>
            <p:nvSpPr>
              <p:cNvPr id="116" name="Line 236"/>
              <p:cNvSpPr>
                <a:spLocks noChangeShapeType="1"/>
              </p:cNvSpPr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</p:grpSp>
        <p:sp>
          <p:nvSpPr>
            <p:cNvPr id="16" name="Oval 255"/>
            <p:cNvSpPr>
              <a:spLocks noChangeArrowheads="1"/>
            </p:cNvSpPr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7" name="Oval 256"/>
            <p:cNvSpPr>
              <a:spLocks noChangeArrowheads="1"/>
            </p:cNvSpPr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8" name="Oval 257"/>
            <p:cNvSpPr>
              <a:spLocks noChangeArrowheads="1"/>
            </p:cNvSpPr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19" name="Oval 258"/>
            <p:cNvSpPr>
              <a:spLocks noChangeArrowheads="1"/>
            </p:cNvSpPr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0" name="Oval 259"/>
            <p:cNvSpPr>
              <a:spLocks noChangeArrowheads="1"/>
            </p:cNvSpPr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1" name="Oval 260"/>
            <p:cNvSpPr>
              <a:spLocks noChangeArrowheads="1"/>
            </p:cNvSpPr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2" name="Oval 261"/>
            <p:cNvSpPr>
              <a:spLocks noChangeArrowheads="1"/>
            </p:cNvSpPr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3" name="Oval 262"/>
            <p:cNvSpPr>
              <a:spLocks noChangeArrowheads="1"/>
            </p:cNvSpPr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4" name="Oval 263"/>
            <p:cNvSpPr>
              <a:spLocks noChangeArrowheads="1"/>
            </p:cNvSpPr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5" name="Oval 265"/>
            <p:cNvSpPr>
              <a:spLocks noChangeArrowheads="1"/>
            </p:cNvSpPr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6" name="Oval 266"/>
            <p:cNvSpPr>
              <a:spLocks noChangeArrowheads="1"/>
            </p:cNvSpPr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sp>
          <p:nvSpPr>
            <p:cNvPr id="27" name="Oval 267"/>
            <p:cNvSpPr>
              <a:spLocks noChangeArrowheads="1"/>
            </p:cNvSpPr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80" name="Oval 264"/>
              <p:cNvSpPr>
                <a:spLocks noChangeArrowheads="1"/>
              </p:cNvSpPr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82" name="Group 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5" name="Oval 7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7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3" name="Oval 68"/>
                <p:cNvSpPr/>
                <p:nvPr/>
              </p:nvSpPr>
              <p:spPr>
                <a:xfrm>
                  <a:off x="5832354" y="2796766"/>
                  <a:ext cx="328449" cy="330554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4" name="Group 11"/>
                <p:cNvGrpSpPr/>
                <p:nvPr userDrawn="1"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1" name="Oval 6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67"/>
                  <p:cNvSpPr/>
                  <p:nvPr userDrawn="1"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24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9" name="Oval 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25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7" name="Oval 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9" name="组合 28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71" name="Group 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8" name="Oval 7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27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6" name="Oval 3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3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28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4" name="Oval 3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3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31" name="Group 12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9" name="Oval 6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13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7" name="Oval 6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14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5" name="Oval 6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15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3" name="Oval 5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64" name="Oval 5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</p:grpSp>
          <p:sp>
            <p:nvSpPr>
              <p:cNvPr id="35" name="Oval 56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17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61" name="Oval 5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5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18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9" name="Oval 5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19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7" name="Oval 5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20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5" name="Oval 4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4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21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3" name="Oval 4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4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22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51" name="Oval 4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4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23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9" name="Oval 4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26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7" name="Oval 3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3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29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5" name="Oval 3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3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4750438"/>
            <a:ext cx="6251063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3684477"/>
            <a:ext cx="6251063" cy="1035317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69925" y="2013649"/>
            <a:ext cx="5537071" cy="1015902"/>
            <a:chOff x="416689" y="1415352"/>
            <a:chExt cx="5537071" cy="1015902"/>
          </a:xfrm>
        </p:grpSpPr>
        <p:grpSp>
          <p:nvGrpSpPr>
            <p:cNvPr id="165" name="组合 164"/>
            <p:cNvGrpSpPr/>
            <p:nvPr userDrawn="1"/>
          </p:nvGrpSpPr>
          <p:grpSpPr>
            <a:xfrm>
              <a:off x="2681968" y="1415352"/>
              <a:ext cx="3271792" cy="1015901"/>
              <a:chOff x="0" y="3026106"/>
              <a:chExt cx="2057401" cy="781570"/>
            </a:xfrm>
          </p:grpSpPr>
          <p:sp>
            <p:nvSpPr>
              <p:cNvPr id="166" name="文本框 165"/>
              <p:cNvSpPr txBox="1"/>
              <p:nvPr/>
            </p:nvSpPr>
            <p:spPr>
              <a:xfrm>
                <a:off x="1" y="3260494"/>
                <a:ext cx="2057400" cy="54718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altLang="zh-CN" sz="16600" b="1" dirty="0">
                    <a:solidFill>
                      <a:schemeClr val="accent1"/>
                    </a:solidFill>
                    <a:latin typeface="+mn-lt"/>
                  </a:rPr>
                  <a:t>REPORT</a:t>
                </a:r>
                <a:endParaRPr lang="zh-CN" altLang="en-US" sz="166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0" y="3026106"/>
                <a:ext cx="1251032" cy="218356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en-US" altLang="zh-CN" sz="166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BUSINESS</a:t>
                </a:r>
                <a:endParaRPr lang="en-US" altLang="zh-CN" sz="166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68" name="文本框 167"/>
            <p:cNvSpPr txBox="1"/>
            <p:nvPr userDrawn="1"/>
          </p:nvSpPr>
          <p:spPr>
            <a:xfrm>
              <a:off x="416689" y="1415353"/>
              <a:ext cx="2125322" cy="1015901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altLang="zh-CN" sz="9600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2018</a:t>
              </a:r>
              <a:endParaRPr lang="zh-CN" altLang="en-US" sz="9600" dirty="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7" name="组合 256"/>
          <p:cNvGrpSpPr/>
          <p:nvPr userDrawn="1"/>
        </p:nvGrpSpPr>
        <p:grpSpPr>
          <a:xfrm>
            <a:off x="669925" y="1591960"/>
            <a:ext cx="7114780" cy="1859280"/>
            <a:chOff x="669925" y="3483182"/>
            <a:chExt cx="6557408" cy="185928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669925" y="3483182"/>
              <a:ext cx="65574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/>
          </p:nvCxnSpPr>
          <p:spPr>
            <a:xfrm>
              <a:off x="669925" y="5342462"/>
              <a:ext cx="57613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 userDrawn="1"/>
        </p:nvSpPr>
        <p:spPr>
          <a:xfrm>
            <a:off x="669925" y="3497828"/>
            <a:ext cx="6251063" cy="95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6" name="组合 255"/>
          <p:cNvGrpSpPr/>
          <p:nvPr userDrawn="1"/>
        </p:nvGrpSpPr>
        <p:grpSpPr>
          <a:xfrm rot="19800000">
            <a:off x="7637024" y="1573429"/>
            <a:ext cx="3674787" cy="3848798"/>
            <a:chOff x="3195378" y="2060848"/>
            <a:chExt cx="2750096" cy="2880320"/>
          </a:xfrm>
        </p:grpSpPr>
        <p:grpSp>
          <p:nvGrpSpPr>
            <p:cNvPr id="259" name="组合 258"/>
            <p:cNvGrpSpPr/>
            <p:nvPr/>
          </p:nvGrpSpPr>
          <p:grpSpPr>
            <a:xfrm>
              <a:off x="3196776" y="3054755"/>
              <a:ext cx="2741802" cy="1886413"/>
              <a:chOff x="786082" y="3594815"/>
              <a:chExt cx="2741802" cy="1886413"/>
            </a:xfrm>
          </p:grpSpPr>
          <p:grpSp>
            <p:nvGrpSpPr>
              <p:cNvPr id="335" name="Group 17"/>
              <p:cNvGrpSpPr/>
              <p:nvPr/>
            </p:nvGrpSpPr>
            <p:grpSpPr bwMode="auto">
              <a:xfrm>
                <a:off x="1744469" y="3594815"/>
                <a:ext cx="838259" cy="868621"/>
                <a:chOff x="1400" y="679"/>
                <a:chExt cx="2960" cy="2960"/>
              </a:xfrm>
            </p:grpSpPr>
            <p:sp>
              <p:nvSpPr>
                <p:cNvPr id="389" name="Freeform 1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90" name="Freeform 1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91" name="Freeform 2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336" name="组合 335"/>
              <p:cNvGrpSpPr/>
              <p:nvPr/>
            </p:nvGrpSpPr>
            <p:grpSpPr>
              <a:xfrm>
                <a:off x="786082" y="3833752"/>
                <a:ext cx="2741802" cy="1647476"/>
                <a:chOff x="786082" y="3833752"/>
                <a:chExt cx="2741802" cy="1647476"/>
              </a:xfrm>
            </p:grpSpPr>
            <p:grpSp>
              <p:nvGrpSpPr>
                <p:cNvPr id="337" name="Group 9"/>
                <p:cNvGrpSpPr/>
                <p:nvPr/>
              </p:nvGrpSpPr>
              <p:grpSpPr bwMode="auto">
                <a:xfrm>
                  <a:off x="1744469" y="4612607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86" name="Freeform 10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87" name="Freeform 11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88" name="Freeform 12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38" name="Group 13"/>
                <p:cNvGrpSpPr/>
                <p:nvPr/>
              </p:nvGrpSpPr>
              <p:grpSpPr bwMode="auto">
                <a:xfrm>
                  <a:off x="1744469" y="4104371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83" name="Freeform 14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84" name="Freeform 15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85" name="Freeform 16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39" name="Group 25"/>
                <p:cNvGrpSpPr/>
                <p:nvPr/>
              </p:nvGrpSpPr>
              <p:grpSpPr bwMode="auto">
                <a:xfrm>
                  <a:off x="2223663" y="4343308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80" name="Freeform 26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81" name="Freeform 27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82" name="Freeform 28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0" name="Group 29"/>
                <p:cNvGrpSpPr/>
                <p:nvPr/>
              </p:nvGrpSpPr>
              <p:grpSpPr bwMode="auto">
                <a:xfrm>
                  <a:off x="2223663" y="3833752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77" name="Freeform 30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8" name="Freeform 31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9" name="Freeform 32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1" name="Group 45"/>
                <p:cNvGrpSpPr/>
                <p:nvPr/>
              </p:nvGrpSpPr>
              <p:grpSpPr bwMode="auto">
                <a:xfrm>
                  <a:off x="2689625" y="4076648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74" name="Freeform 46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5" name="Freeform 47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6" name="Freeform 48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2" name="Group 49"/>
                <p:cNvGrpSpPr/>
                <p:nvPr/>
              </p:nvGrpSpPr>
              <p:grpSpPr bwMode="auto">
                <a:xfrm>
                  <a:off x="1265276" y="4343308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71" name="Freeform 50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2" name="Freeform 51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3" name="Freeform 52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3" name="Group 53"/>
                <p:cNvGrpSpPr/>
                <p:nvPr/>
              </p:nvGrpSpPr>
              <p:grpSpPr bwMode="auto">
                <a:xfrm>
                  <a:off x="1265276" y="3833752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68" name="Freeform 54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9" name="Freeform 55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70" name="Freeform 56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4" name="Group 61"/>
                <p:cNvGrpSpPr/>
                <p:nvPr/>
              </p:nvGrpSpPr>
              <p:grpSpPr bwMode="auto">
                <a:xfrm>
                  <a:off x="1744469" y="4582244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65" name="Freeform 62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6" name="Freeform 63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7" name="Freeform 64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5" name="Group 65"/>
                <p:cNvGrpSpPr/>
                <p:nvPr/>
              </p:nvGrpSpPr>
              <p:grpSpPr bwMode="auto">
                <a:xfrm>
                  <a:off x="1744469" y="4072689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62" name="Freeform 66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3" name="Freeform 67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4" name="Freeform 68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6" name="Group 77"/>
                <p:cNvGrpSpPr/>
                <p:nvPr/>
              </p:nvGrpSpPr>
              <p:grpSpPr bwMode="auto">
                <a:xfrm>
                  <a:off x="2223663" y="4312945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59" name="Freeform 78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0" name="Freeform 79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61" name="Freeform 80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7" name="Group 89"/>
                <p:cNvGrpSpPr/>
                <p:nvPr/>
              </p:nvGrpSpPr>
              <p:grpSpPr bwMode="auto">
                <a:xfrm>
                  <a:off x="786082" y="4074009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56" name="Freeform 90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57" name="Freeform 91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58" name="Freeform 92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8" name="Group 101"/>
                <p:cNvGrpSpPr/>
                <p:nvPr/>
              </p:nvGrpSpPr>
              <p:grpSpPr bwMode="auto">
                <a:xfrm>
                  <a:off x="1265276" y="4312945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53" name="Freeform 102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54" name="Freeform 103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55" name="Freeform 104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49" name="Group 113"/>
                <p:cNvGrpSpPr/>
                <p:nvPr/>
              </p:nvGrpSpPr>
              <p:grpSpPr bwMode="auto">
                <a:xfrm>
                  <a:off x="1744469" y="4553202"/>
                  <a:ext cx="838259" cy="868621"/>
                  <a:chOff x="1400" y="679"/>
                  <a:chExt cx="2960" cy="2960"/>
                </a:xfrm>
              </p:grpSpPr>
              <p:sp>
                <p:nvSpPr>
                  <p:cNvPr id="350" name="Freeform 114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51" name="Freeform 115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52" name="Freeform 116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</p:grpSp>
        </p:grpSp>
        <p:grpSp>
          <p:nvGrpSpPr>
            <p:cNvPr id="260" name="组合 259"/>
            <p:cNvGrpSpPr/>
            <p:nvPr/>
          </p:nvGrpSpPr>
          <p:grpSpPr>
            <a:xfrm>
              <a:off x="3195378" y="2528900"/>
              <a:ext cx="2743200" cy="1846081"/>
              <a:chOff x="784684" y="1484784"/>
              <a:chExt cx="2743200" cy="1846081"/>
            </a:xfrm>
          </p:grpSpPr>
          <p:grpSp>
            <p:nvGrpSpPr>
              <p:cNvPr id="298" name="Group 17"/>
              <p:cNvGrpSpPr/>
              <p:nvPr/>
            </p:nvGrpSpPr>
            <p:grpSpPr bwMode="auto">
              <a:xfrm>
                <a:off x="1742379" y="1484784"/>
                <a:ext cx="838259" cy="868621"/>
                <a:chOff x="1400" y="679"/>
                <a:chExt cx="2960" cy="2960"/>
              </a:xfrm>
            </p:grpSpPr>
            <p:sp>
              <p:nvSpPr>
                <p:cNvPr id="332" name="Freeform 1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33" name="Freeform 1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34" name="Freeform 2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99" name="Group 29"/>
              <p:cNvGrpSpPr/>
              <p:nvPr/>
            </p:nvGrpSpPr>
            <p:grpSpPr bwMode="auto">
              <a:xfrm>
                <a:off x="2221573" y="1723721"/>
                <a:ext cx="838259" cy="868621"/>
                <a:chOff x="1400" y="679"/>
                <a:chExt cx="2960" cy="2960"/>
              </a:xfrm>
            </p:grpSpPr>
            <p:sp>
              <p:nvSpPr>
                <p:cNvPr id="329" name="Freeform 3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30" name="Freeform 3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31" name="Freeform 3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300" name="Group 53"/>
              <p:cNvGrpSpPr/>
              <p:nvPr/>
            </p:nvGrpSpPr>
            <p:grpSpPr bwMode="auto">
              <a:xfrm>
                <a:off x="1263186" y="1723721"/>
                <a:ext cx="838259" cy="868621"/>
                <a:chOff x="1400" y="679"/>
                <a:chExt cx="2960" cy="2960"/>
              </a:xfrm>
            </p:grpSpPr>
            <p:sp>
              <p:nvSpPr>
                <p:cNvPr id="326" name="Freeform 5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27" name="Freeform 5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28" name="Freeform 5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301" name="Group 65"/>
              <p:cNvGrpSpPr/>
              <p:nvPr/>
            </p:nvGrpSpPr>
            <p:grpSpPr bwMode="auto">
              <a:xfrm>
                <a:off x="1742379" y="1962658"/>
                <a:ext cx="838259" cy="868621"/>
                <a:chOff x="1400" y="679"/>
                <a:chExt cx="2960" cy="2960"/>
              </a:xfrm>
            </p:grpSpPr>
            <p:sp>
              <p:nvSpPr>
                <p:cNvPr id="323" name="Freeform 6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24" name="Freeform 6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325" name="Freeform 6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302" name="组合 301"/>
              <p:cNvGrpSpPr>
                <a:grpSpLocks noChangeAspect="1"/>
              </p:cNvGrpSpPr>
              <p:nvPr/>
            </p:nvGrpSpPr>
            <p:grpSpPr>
              <a:xfrm>
                <a:off x="784684" y="1988840"/>
                <a:ext cx="2743200" cy="1342025"/>
                <a:chOff x="517843" y="3276600"/>
                <a:chExt cx="3313113" cy="1620837"/>
              </a:xfrm>
            </p:grpSpPr>
            <p:grpSp>
              <p:nvGrpSpPr>
                <p:cNvPr id="303" name="Group 37"/>
                <p:cNvGrpSpPr/>
                <p:nvPr/>
              </p:nvGrpSpPr>
              <p:grpSpPr bwMode="auto">
                <a:xfrm>
                  <a:off x="2822893" y="3276600"/>
                  <a:ext cx="1008063" cy="1044575"/>
                  <a:chOff x="1400" y="679"/>
                  <a:chExt cx="2960" cy="2960"/>
                </a:xfrm>
              </p:grpSpPr>
              <p:sp>
                <p:nvSpPr>
                  <p:cNvPr id="320" name="Freeform 38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21" name="Freeform 39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22" name="Freeform 40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04" name="Group 73"/>
                <p:cNvGrpSpPr/>
                <p:nvPr/>
              </p:nvGrpSpPr>
              <p:grpSpPr bwMode="auto">
                <a:xfrm>
                  <a:off x="2246631" y="3563937"/>
                  <a:ext cx="1008063" cy="1044575"/>
                  <a:chOff x="1400" y="679"/>
                  <a:chExt cx="2960" cy="2960"/>
                </a:xfrm>
              </p:grpSpPr>
              <p:sp>
                <p:nvSpPr>
                  <p:cNvPr id="317" name="Freeform 74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8" name="Freeform 75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9" name="Freeform 76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05" name="Group 85"/>
                <p:cNvGrpSpPr/>
                <p:nvPr/>
              </p:nvGrpSpPr>
              <p:grpSpPr bwMode="auto">
                <a:xfrm>
                  <a:off x="517843" y="3276600"/>
                  <a:ext cx="1008063" cy="1044575"/>
                  <a:chOff x="1400" y="679"/>
                  <a:chExt cx="2960" cy="2960"/>
                </a:xfrm>
              </p:grpSpPr>
              <p:sp>
                <p:nvSpPr>
                  <p:cNvPr id="314" name="Freeform 86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5" name="Freeform 87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6" name="Freeform 88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06" name="Group 97"/>
                <p:cNvGrpSpPr/>
                <p:nvPr/>
              </p:nvGrpSpPr>
              <p:grpSpPr bwMode="auto">
                <a:xfrm>
                  <a:off x="1094106" y="3563937"/>
                  <a:ext cx="1008063" cy="1044575"/>
                  <a:chOff x="1400" y="679"/>
                  <a:chExt cx="2960" cy="2960"/>
                </a:xfrm>
              </p:grpSpPr>
              <p:sp>
                <p:nvSpPr>
                  <p:cNvPr id="311" name="Freeform 98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2" name="Freeform 99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3" name="Freeform 100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  <p:grpSp>
              <p:nvGrpSpPr>
                <p:cNvPr id="307" name="Group 109"/>
                <p:cNvGrpSpPr/>
                <p:nvPr/>
              </p:nvGrpSpPr>
              <p:grpSpPr bwMode="auto">
                <a:xfrm>
                  <a:off x="1670368" y="3852862"/>
                  <a:ext cx="1008063" cy="1044575"/>
                  <a:chOff x="1400" y="679"/>
                  <a:chExt cx="2960" cy="2960"/>
                </a:xfrm>
              </p:grpSpPr>
              <p:sp>
                <p:nvSpPr>
                  <p:cNvPr id="308" name="Freeform 110"/>
                  <p:cNvSpPr/>
                  <p:nvPr/>
                </p:nvSpPr>
                <p:spPr bwMode="auto">
                  <a:xfrm>
                    <a:off x="1400" y="679"/>
                    <a:ext cx="2960" cy="1480"/>
                  </a:xfrm>
                  <a:custGeom>
                    <a:avLst/>
                    <a:gdLst>
                      <a:gd name="T0" fmla="*/ 1480 w 2960"/>
                      <a:gd name="T1" fmla="*/ 1480 h 1480"/>
                      <a:gd name="T2" fmla="*/ 0 w 2960"/>
                      <a:gd name="T3" fmla="*/ 740 h 1480"/>
                      <a:gd name="T4" fmla="*/ 1480 w 2960"/>
                      <a:gd name="T5" fmla="*/ 0 h 1480"/>
                      <a:gd name="T6" fmla="*/ 2960 w 2960"/>
                      <a:gd name="T7" fmla="*/ 740 h 1480"/>
                      <a:gd name="T8" fmla="*/ 1480 w 2960"/>
                      <a:gd name="T9" fmla="*/ 1480 h 14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960" h="1480">
                        <a:moveTo>
                          <a:pt x="1480" y="1480"/>
                        </a:moveTo>
                        <a:lnTo>
                          <a:pt x="0" y="740"/>
                        </a:lnTo>
                        <a:lnTo>
                          <a:pt x="1480" y="0"/>
                        </a:lnTo>
                        <a:lnTo>
                          <a:pt x="2960" y="740"/>
                        </a:lnTo>
                        <a:lnTo>
                          <a:pt x="1480" y="1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09" name="Freeform 111"/>
                  <p:cNvSpPr/>
                  <p:nvPr/>
                </p:nvSpPr>
                <p:spPr bwMode="auto">
                  <a:xfrm>
                    <a:off x="140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740 h 2220"/>
                      <a:gd name="T2" fmla="*/ 1480 w 1480"/>
                      <a:gd name="T3" fmla="*/ 2220 h 2220"/>
                      <a:gd name="T4" fmla="*/ 0 w 1480"/>
                      <a:gd name="T5" fmla="*/ 1480 h 2220"/>
                      <a:gd name="T6" fmla="*/ 0 w 1480"/>
                      <a:gd name="T7" fmla="*/ 0 h 2220"/>
                      <a:gd name="T8" fmla="*/ 1480 w 1480"/>
                      <a:gd name="T9" fmla="*/ 74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740"/>
                        </a:moveTo>
                        <a:lnTo>
                          <a:pt x="1480" y="2220"/>
                        </a:lnTo>
                        <a:lnTo>
                          <a:pt x="0" y="1480"/>
                        </a:lnTo>
                        <a:lnTo>
                          <a:pt x="0" y="0"/>
                        </a:lnTo>
                        <a:lnTo>
                          <a:pt x="1480" y="74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  <p:sp>
                <p:nvSpPr>
                  <p:cNvPr id="310" name="Freeform 112"/>
                  <p:cNvSpPr/>
                  <p:nvPr/>
                </p:nvSpPr>
                <p:spPr bwMode="auto">
                  <a:xfrm>
                    <a:off x="2880" y="1419"/>
                    <a:ext cx="1480" cy="2220"/>
                  </a:xfrm>
                  <a:custGeom>
                    <a:avLst/>
                    <a:gdLst>
                      <a:gd name="T0" fmla="*/ 1480 w 1480"/>
                      <a:gd name="T1" fmla="*/ 0 h 2220"/>
                      <a:gd name="T2" fmla="*/ 1480 w 1480"/>
                      <a:gd name="T3" fmla="*/ 1480 h 2220"/>
                      <a:gd name="T4" fmla="*/ 0 w 1480"/>
                      <a:gd name="T5" fmla="*/ 2220 h 2220"/>
                      <a:gd name="T6" fmla="*/ 0 w 1480"/>
                      <a:gd name="T7" fmla="*/ 740 h 2220"/>
                      <a:gd name="T8" fmla="*/ 1480 w 1480"/>
                      <a:gd name="T9" fmla="*/ 0 h 2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0" h="2220">
                        <a:moveTo>
                          <a:pt x="1480" y="0"/>
                        </a:moveTo>
                        <a:lnTo>
                          <a:pt x="1480" y="1480"/>
                        </a:lnTo>
                        <a:lnTo>
                          <a:pt x="0" y="2220"/>
                        </a:lnTo>
                        <a:lnTo>
                          <a:pt x="0" y="740"/>
                        </a:lnTo>
                        <a:lnTo>
                          <a:pt x="148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1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anose="020B0604030504040204"/>
                    </a:endParaRPr>
                  </a:p>
                </p:txBody>
              </p:sp>
            </p:grpSp>
          </p:grpSp>
        </p:grpSp>
        <p:grpSp>
          <p:nvGrpSpPr>
            <p:cNvPr id="261" name="组合 260"/>
            <p:cNvGrpSpPr/>
            <p:nvPr/>
          </p:nvGrpSpPr>
          <p:grpSpPr>
            <a:xfrm>
              <a:off x="3202274" y="2060848"/>
              <a:ext cx="2743200" cy="1819161"/>
              <a:chOff x="791580" y="2600908"/>
              <a:chExt cx="2743200" cy="1819161"/>
            </a:xfrm>
          </p:grpSpPr>
          <p:grpSp>
            <p:nvGrpSpPr>
              <p:cNvPr id="262" name="Group 17"/>
              <p:cNvGrpSpPr/>
              <p:nvPr/>
            </p:nvGrpSpPr>
            <p:grpSpPr bwMode="auto">
              <a:xfrm>
                <a:off x="1745851" y="2600908"/>
                <a:ext cx="834659" cy="864890"/>
                <a:chOff x="1400" y="679"/>
                <a:chExt cx="2960" cy="2960"/>
              </a:xfrm>
            </p:grpSpPr>
            <p:sp>
              <p:nvSpPr>
                <p:cNvPr id="295" name="Freeform 1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96" name="Freeform 1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97" name="Freeform 2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3" name="Group 29"/>
              <p:cNvGrpSpPr/>
              <p:nvPr/>
            </p:nvGrpSpPr>
            <p:grpSpPr bwMode="auto">
              <a:xfrm>
                <a:off x="2222986" y="2838819"/>
                <a:ext cx="834659" cy="864890"/>
                <a:chOff x="1400" y="679"/>
                <a:chExt cx="2960" cy="2960"/>
              </a:xfrm>
            </p:grpSpPr>
            <p:sp>
              <p:nvSpPr>
                <p:cNvPr id="292" name="Freeform 3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93" name="Freeform 3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94" name="Freeform 3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4" name="Group 53"/>
              <p:cNvGrpSpPr/>
              <p:nvPr/>
            </p:nvGrpSpPr>
            <p:grpSpPr bwMode="auto">
              <a:xfrm>
                <a:off x="1268716" y="2838819"/>
                <a:ext cx="834659" cy="864890"/>
                <a:chOff x="1400" y="679"/>
                <a:chExt cx="2960" cy="2960"/>
              </a:xfrm>
            </p:grpSpPr>
            <p:sp>
              <p:nvSpPr>
                <p:cNvPr id="289" name="Freeform 5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90" name="Freeform 5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91" name="Freeform 5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5" name="Group 41"/>
              <p:cNvGrpSpPr/>
              <p:nvPr/>
            </p:nvGrpSpPr>
            <p:grpSpPr bwMode="auto">
              <a:xfrm>
                <a:off x="2700121" y="3078044"/>
                <a:ext cx="834659" cy="866205"/>
                <a:chOff x="1400" y="676"/>
                <a:chExt cx="2961" cy="2963"/>
              </a:xfrm>
            </p:grpSpPr>
            <p:sp>
              <p:nvSpPr>
                <p:cNvPr id="286" name="Freeform 42"/>
                <p:cNvSpPr/>
                <p:nvPr/>
              </p:nvSpPr>
              <p:spPr bwMode="auto">
                <a:xfrm>
                  <a:off x="1400" y="676"/>
                  <a:ext cx="2961" cy="1479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>
                    <a:alpha val="25098"/>
                  </a:srgbClr>
                </a:solidFill>
                <a:ln w="19050" cap="rnd">
                  <a:solidFill>
                    <a:srgbClr val="FFFFFF"/>
                  </a:solidFill>
                  <a:prstDash val="sysDot"/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87" name="Freeform 4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FFFFFF">
                    <a:alpha val="25098"/>
                  </a:srgbClr>
                </a:solidFill>
                <a:ln w="19050" cap="rnd" cmpd="sng">
                  <a:solidFill>
                    <a:srgbClr val="FFFFFF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88" name="Freeform 4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FFFFFF">
                    <a:alpha val="25098"/>
                  </a:srgbClr>
                </a:solidFill>
                <a:ln w="19050" cap="rnd" cmpd="sng">
                  <a:solidFill>
                    <a:srgbClr val="FFFFFF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6" name="Group 65"/>
              <p:cNvGrpSpPr/>
              <p:nvPr/>
            </p:nvGrpSpPr>
            <p:grpSpPr bwMode="auto">
              <a:xfrm>
                <a:off x="1745851" y="3076729"/>
                <a:ext cx="834659" cy="864890"/>
                <a:chOff x="1400" y="679"/>
                <a:chExt cx="2960" cy="2960"/>
              </a:xfrm>
            </p:grpSpPr>
            <p:sp>
              <p:nvSpPr>
                <p:cNvPr id="283" name="Freeform 66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84" name="Freeform 67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85" name="Freeform 68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7" name="Group 89"/>
              <p:cNvGrpSpPr/>
              <p:nvPr/>
            </p:nvGrpSpPr>
            <p:grpSpPr bwMode="auto">
              <a:xfrm>
                <a:off x="791580" y="3078044"/>
                <a:ext cx="834659" cy="864890"/>
                <a:chOff x="1400" y="679"/>
                <a:chExt cx="2960" cy="2960"/>
              </a:xfrm>
            </p:grpSpPr>
            <p:sp>
              <p:nvSpPr>
                <p:cNvPr id="280" name="Freeform 90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81" name="Freeform 91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82" name="Freeform 92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8" name="Group 77"/>
              <p:cNvGrpSpPr/>
              <p:nvPr/>
            </p:nvGrpSpPr>
            <p:grpSpPr bwMode="auto">
              <a:xfrm>
                <a:off x="2222986" y="3315954"/>
                <a:ext cx="834659" cy="864890"/>
                <a:chOff x="1400" y="679"/>
                <a:chExt cx="2960" cy="2960"/>
              </a:xfrm>
            </p:grpSpPr>
            <p:sp>
              <p:nvSpPr>
                <p:cNvPr id="277" name="Freeform 78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78" name="Freeform 79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79" name="Freeform 80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69" name="Group 101"/>
              <p:cNvGrpSpPr/>
              <p:nvPr/>
            </p:nvGrpSpPr>
            <p:grpSpPr bwMode="auto">
              <a:xfrm>
                <a:off x="1268716" y="3315954"/>
                <a:ext cx="834659" cy="864890"/>
                <a:chOff x="1400" y="679"/>
                <a:chExt cx="2960" cy="2960"/>
              </a:xfrm>
            </p:grpSpPr>
            <p:sp>
              <p:nvSpPr>
                <p:cNvPr id="274" name="Freeform 102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75" name="Freeform 103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76" name="Freeform 104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  <p:grpSp>
            <p:nvGrpSpPr>
              <p:cNvPr id="270" name="Group 113"/>
              <p:cNvGrpSpPr/>
              <p:nvPr/>
            </p:nvGrpSpPr>
            <p:grpSpPr bwMode="auto">
              <a:xfrm>
                <a:off x="1745851" y="3555179"/>
                <a:ext cx="834659" cy="864890"/>
                <a:chOff x="1400" y="679"/>
                <a:chExt cx="2960" cy="2960"/>
              </a:xfrm>
            </p:grpSpPr>
            <p:sp>
              <p:nvSpPr>
                <p:cNvPr id="271" name="Freeform 114"/>
                <p:cNvSpPr/>
                <p:nvPr/>
              </p:nvSpPr>
              <p:spPr bwMode="auto">
                <a:xfrm>
                  <a:off x="1400" y="679"/>
                  <a:ext cx="2960" cy="1480"/>
                </a:xfrm>
                <a:custGeom>
                  <a:avLst/>
                  <a:gdLst>
                    <a:gd name="T0" fmla="*/ 1480 w 2960"/>
                    <a:gd name="T1" fmla="*/ 1480 h 1480"/>
                    <a:gd name="T2" fmla="*/ 0 w 2960"/>
                    <a:gd name="T3" fmla="*/ 740 h 1480"/>
                    <a:gd name="T4" fmla="*/ 1480 w 2960"/>
                    <a:gd name="T5" fmla="*/ 0 h 1480"/>
                    <a:gd name="T6" fmla="*/ 2960 w 2960"/>
                    <a:gd name="T7" fmla="*/ 740 h 1480"/>
                    <a:gd name="T8" fmla="*/ 1480 w 2960"/>
                    <a:gd name="T9" fmla="*/ 1480 h 14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0" h="1480">
                      <a:moveTo>
                        <a:pt x="1480" y="1480"/>
                      </a:moveTo>
                      <a:lnTo>
                        <a:pt x="0" y="740"/>
                      </a:lnTo>
                      <a:lnTo>
                        <a:pt x="1480" y="0"/>
                      </a:lnTo>
                      <a:lnTo>
                        <a:pt x="2960" y="740"/>
                      </a:lnTo>
                      <a:lnTo>
                        <a:pt x="1480" y="1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72" name="Freeform 115"/>
                <p:cNvSpPr/>
                <p:nvPr/>
              </p:nvSpPr>
              <p:spPr bwMode="auto">
                <a:xfrm>
                  <a:off x="1400" y="1419"/>
                  <a:ext cx="1480" cy="2220"/>
                </a:xfrm>
                <a:custGeom>
                  <a:avLst/>
                  <a:gdLst>
                    <a:gd name="T0" fmla="*/ 1480 w 1480"/>
                    <a:gd name="T1" fmla="*/ 740 h 2220"/>
                    <a:gd name="T2" fmla="*/ 1480 w 1480"/>
                    <a:gd name="T3" fmla="*/ 2220 h 2220"/>
                    <a:gd name="T4" fmla="*/ 0 w 1480"/>
                    <a:gd name="T5" fmla="*/ 1480 h 2220"/>
                    <a:gd name="T6" fmla="*/ 0 w 1480"/>
                    <a:gd name="T7" fmla="*/ 0 h 2220"/>
                    <a:gd name="T8" fmla="*/ 1480 w 1480"/>
                    <a:gd name="T9" fmla="*/ 74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740"/>
                      </a:moveTo>
                      <a:lnTo>
                        <a:pt x="1480" y="2220"/>
                      </a:lnTo>
                      <a:lnTo>
                        <a:pt x="0" y="1480"/>
                      </a:lnTo>
                      <a:lnTo>
                        <a:pt x="0" y="0"/>
                      </a:lnTo>
                      <a:lnTo>
                        <a:pt x="1480" y="74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  <p:sp>
              <p:nvSpPr>
                <p:cNvPr id="273" name="Freeform 116"/>
                <p:cNvSpPr/>
                <p:nvPr/>
              </p:nvSpPr>
              <p:spPr bwMode="auto">
                <a:xfrm>
                  <a:off x="2880" y="1419"/>
                  <a:ext cx="1480" cy="2220"/>
                </a:xfrm>
                <a:custGeom>
                  <a:avLst/>
                  <a:gdLst>
                    <a:gd name="T0" fmla="*/ 1480 w 1480"/>
                    <a:gd name="T1" fmla="*/ 0 h 2220"/>
                    <a:gd name="T2" fmla="*/ 1480 w 1480"/>
                    <a:gd name="T3" fmla="*/ 1480 h 2220"/>
                    <a:gd name="T4" fmla="*/ 0 w 1480"/>
                    <a:gd name="T5" fmla="*/ 2220 h 2220"/>
                    <a:gd name="T6" fmla="*/ 0 w 1480"/>
                    <a:gd name="T7" fmla="*/ 740 h 2220"/>
                    <a:gd name="T8" fmla="*/ 1480 w 1480"/>
                    <a:gd name="T9" fmla="*/ 0 h 22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0" h="2220">
                      <a:moveTo>
                        <a:pt x="1480" y="0"/>
                      </a:moveTo>
                      <a:lnTo>
                        <a:pt x="1480" y="1480"/>
                      </a:lnTo>
                      <a:lnTo>
                        <a:pt x="0" y="2220"/>
                      </a:lnTo>
                      <a:lnTo>
                        <a:pt x="0" y="740"/>
                      </a:lnTo>
                      <a:lnTo>
                        <a:pt x="148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/>
                  </a:endParaRPr>
                </a:p>
              </p:txBody>
            </p:sp>
          </p:grp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125"/>
          <p:cNvPicPr>
            <a:picLocks noChangeAspect="1"/>
          </p:cNvPicPr>
          <p:nvPr userDrawn="1"/>
        </p:nvPicPr>
        <p:blipFill>
          <a:blip r:embed="rId2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9" y="1550787"/>
            <a:ext cx="2803912" cy="3019017"/>
          </a:xfrm>
          <a:prstGeom prst="rect">
            <a:avLst/>
          </a:prstGeom>
        </p:spPr>
      </p:pic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930134" y="2027705"/>
            <a:ext cx="7590354" cy="114533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930134" y="3173038"/>
            <a:ext cx="7590354" cy="1082874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" name="직사각형 45"/>
          <p:cNvSpPr/>
          <p:nvPr userDrawn="1"/>
        </p:nvSpPr>
        <p:spPr>
          <a:xfrm>
            <a:off x="669925" y="1045445"/>
            <a:ext cx="10856892" cy="88789"/>
          </a:xfrm>
          <a:prstGeom prst="rect">
            <a:avLst/>
          </a:prstGeom>
          <a:solidFill>
            <a:srgbClr val="4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2_仅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9" name="직사각형 45"/>
          <p:cNvSpPr/>
          <p:nvPr userDrawn="1"/>
        </p:nvSpPr>
        <p:spPr>
          <a:xfrm>
            <a:off x="669925" y="1045445"/>
            <a:ext cx="10856892" cy="88789"/>
          </a:xfrm>
          <a:prstGeom prst="rect">
            <a:avLst/>
          </a:prstGeom>
          <a:solidFill>
            <a:srgbClr val="42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仅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118"/>
          <p:cNvPicPr>
            <a:picLocks noChangeAspect="1"/>
          </p:cNvPicPr>
          <p:nvPr userDrawn="1"/>
        </p:nvPicPr>
        <p:blipFill>
          <a:blip r:embed="rId2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09" y="1256325"/>
            <a:ext cx="3745358" cy="4032688"/>
          </a:xfrm>
          <a:prstGeom prst="rect">
            <a:avLst/>
          </a:prstGeom>
        </p:spPr>
      </p:pic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035242" y="4272591"/>
            <a:ext cx="5537071" cy="31087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公司或署名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035242" y="4588225"/>
            <a:ext cx="553707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版权信息或网址</a:t>
            </a:r>
            <a:endParaRPr lang="en-US" altLang="zh-CN" dirty="0"/>
          </a:p>
        </p:txBody>
      </p:sp>
      <p:cxnSp>
        <p:nvCxnSpPr>
          <p:cNvPr id="72" name="直接连接符 71"/>
          <p:cNvCxnSpPr/>
          <p:nvPr userDrawn="1"/>
        </p:nvCxnSpPr>
        <p:spPr>
          <a:xfrm>
            <a:off x="1035243" y="3072831"/>
            <a:ext cx="55360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 userDrawn="1"/>
        </p:nvSpPr>
        <p:spPr>
          <a:xfrm>
            <a:off x="1035242" y="2971697"/>
            <a:ext cx="5537071" cy="92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035242" y="1949062"/>
            <a:ext cx="5537071" cy="111523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CN" altLang="en-US" sz="13800" b="1" dirty="0">
                <a:solidFill>
                  <a:schemeClr val="accent1"/>
                </a:solidFill>
                <a:latin typeface="+mn-lt"/>
              </a:rPr>
              <a:t>拱墅欢迎您！</a:t>
            </a:r>
            <a:endParaRPr lang="zh-CN" altLang="en-US" sz="138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69924" y="1028700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669923" y="6240463"/>
            <a:ext cx="1085056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071100" y="520700"/>
            <a:ext cx="1449705" cy="2440305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0" y="2405697"/>
            <a:ext cx="10071100" cy="2332355"/>
          </a:xfrm>
        </p:spPr>
        <p:txBody>
          <a:bodyPr>
            <a:norm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900" dirty="0">
                <a:solidFill>
                  <a:schemeClr val="bg2">
                    <a:lumMod val="10000"/>
                  </a:schemeClr>
                </a:solidFill>
              </a:rPr>
              <a:t>《拱墅区“无废城市”建设工作</a:t>
            </a:r>
            <a:br>
              <a:rPr lang="en-US" altLang="zh-CN" sz="49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zh-CN" altLang="en-US" sz="4900" dirty="0">
                <a:solidFill>
                  <a:schemeClr val="bg2">
                    <a:lumMod val="10000"/>
                  </a:schemeClr>
                </a:solidFill>
              </a:rPr>
              <a:t>方案》的政策解读</a:t>
            </a:r>
            <a:endParaRPr lang="zh-CN" altLang="en-US" sz="49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五、文件术语解释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21485"/>
            <a:ext cx="634044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en-US" altLang="zh-CN" dirty="0"/>
              <a:t>      “</a:t>
            </a:r>
            <a:r>
              <a:rPr lang="zh-CN" altLang="zh-CN" dirty="0"/>
              <a:t>无废城市</a:t>
            </a:r>
            <a:r>
              <a:rPr lang="en-US" altLang="zh-CN" dirty="0"/>
              <a:t>”</a:t>
            </a:r>
            <a:r>
              <a:rPr lang="zh-CN" altLang="zh-CN" dirty="0"/>
              <a:t>：以创新、协调、绿色、开放、共享的新发展理念为引领，通过推动形成绿色发展方式和生活方式，持续推进固体废物源头减量和资源化利用，最大限度减少填埋量，将固体废物环境影响降至最低的城市发展模式。</a:t>
            </a:r>
            <a:endParaRPr lang="zh-CN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8831" y="1553140"/>
            <a:ext cx="3471011" cy="480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 dir="u"/>
      </p:transition>
    </mc:Choice>
    <mc:Fallback>
      <p:transition spd="slow" advClick="0" advTm="7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194" y="1"/>
            <a:ext cx="10850563" cy="1028699"/>
          </a:xfrm>
        </p:spPr>
        <p:txBody>
          <a:bodyPr/>
          <a:lstStyle/>
          <a:p>
            <a:r>
              <a:rPr lang="zh-CN" altLang="zh-CN" dirty="0">
                <a:sym typeface="+mn-ea"/>
              </a:rPr>
              <a:t>一、制定背景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13973" y="1536779"/>
            <a:ext cx="875157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+mn-ea"/>
                <a:cs typeface="+mn-ea"/>
                <a:sym typeface="+mn-ea"/>
              </a:rPr>
              <a:t>       </a:t>
            </a:r>
            <a:r>
              <a:rPr sz="2400" dirty="0">
                <a:latin typeface="+mn-ea"/>
                <a:cs typeface="+mn-ea"/>
                <a:sym typeface="+mn-ea"/>
              </a:rPr>
              <a:t>为落实《国务院办公厅关于印发“无废城市”建设试点工作方案的通知》（国办发[2018]128号）和《“无废城市”建设试点实施方案编制指南》和《“无废城市”建设指标体系（试行）》的函（环办固体函[2019]467号），以及《浙江省全域“无废城市”建设工作方案的通知》（浙政办发[2020]2号）、《&lt;浙江省全域“无废城市”建设管理规程&gt;和&lt;浙江省全域“无废城市”建设工作指标体系（试行）&gt;的通知》（浙土壤办[2020]1号）、《杭州市全域“无废城市”建设工作方案的通知》（杭政办函[2020]34号）文件精神，深入推进新时代美丽杭州建设打造“美丽中国建设杭州样本”，抢抓大城北崛起机遇，推动拱墅区“无废城市”建设，特制定此方案。</a:t>
            </a:r>
            <a:endParaRPr sz="24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comb/>
      </p:transition>
    </mc:Choice>
    <mc:Fallback>
      <p:transition spd="slow" advClick="0" advTm="7000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ym typeface="+mn-ea"/>
              </a:rPr>
              <a:t>二、任务目标</a:t>
            </a:r>
            <a:endParaRPr lang="zh-CN" altLang="zh-CN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34185"/>
            <a:ext cx="87515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ea"/>
              </a:rPr>
              <a:t>       到2021年9月底，完成拱墅区“无废城市”建设；到2021年底，通过首批省级评估。打造生态循环、绿色低碳、科技创新、数字智慧、多方共治的“无废拱墅”，实现产废无增长、资源无浪费、设施无缺口、监管无盲区、保障无缺位、固废无倾倒、废水无直排、废气无臭味</a:t>
            </a:r>
            <a:r>
              <a:rPr lang="zh-CN" altLang="en-US" dirty="0">
                <a:sym typeface="+mn-ea"/>
              </a:rPr>
              <a:t>。</a:t>
            </a:r>
            <a:endParaRPr lang="en-US" altLang="zh-CN" dirty="0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sym typeface="+mn-ea"/>
              </a:rPr>
              <a:t>二、任务目标</a:t>
            </a:r>
            <a:endParaRPr lang="zh-CN" altLang="zh-CN" dirty="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34185"/>
            <a:ext cx="87515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en-US" altLang="zh-CN" dirty="0">
                <a:sym typeface="+mn-ea"/>
              </a:rPr>
              <a:t>       </a:t>
            </a:r>
            <a:r>
              <a:rPr lang="en-US" altLang="zh-CN">
                <a:sym typeface="+mn-ea"/>
              </a:rPr>
              <a:t>到2023年底，对标国内外先进城市，拱墅区“无废城市”建设水平得到巩固提升，达到国内试点“无废城市”要求。在政府层面，形成政府引领、企业主体、公众参与的共建共享机制，固化权责明晰、分工协作、齐抓共管的管理格局；在行业层面，形成污染物从产生到处理全过程、从处理到服务全方位的产业链，深化污染防治产业做大做强；在社会层面，形成“无废”理念，强化资源节约、环境友好的生产方式和简约适度、绿色低碳的生活方式。</a:t>
            </a:r>
            <a:endParaRPr lang="en-US" altLang="zh-CN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/>
      </p:transition>
    </mc:Choice>
    <mc:Fallback>
      <p:transition spd="slow" advClick="0" advTm="7000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三、主要内容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21485"/>
            <a:ext cx="87515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zh-CN" altLang="en-US" dirty="0"/>
              <a:t>1、总体要求。牢固树立创新、协调、绿色、开放、共享的新发展理念，稳步推进拱墅区“无废城市”建设工作，全面推动形成绿色发展方式和生活方式，为高质量建成运河沿岸名区奠定坚实的基础，全面打造“美丽拱墅”建设升级版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3649345"/>
            <a:ext cx="4993005" cy="2865755"/>
          </a:xfrm>
          <a:prstGeom prst="rect">
            <a:avLst/>
          </a:prstGeom>
        </p:spPr>
      </p:pic>
      <p:pic>
        <p:nvPicPr>
          <p:cNvPr id="7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365" y="3649345"/>
            <a:ext cx="5269865" cy="291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 dir="u"/>
      </p:transition>
    </mc:Choice>
    <mc:Fallback>
      <p:transition spd="slow" advClick="0" advTm="7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三、主要内容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67130" y="1563370"/>
            <a:ext cx="90284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、工作任务。主要聚焦生活垃圾，打造绿色生活体系，聚焦建筑垃圾，打造绿色建筑体系，聚焦建筑垃圾，打造绿色建筑体系，聚焦医疗垃圾，打造风险防控体系，聚焦碧水蓝天，打造污染防治体系，聚焦顶层设计，健全制度体系，聚焦创新引导，健全技术体系，聚焦产业生态，健全市场体系，聚焦数字智慧，健全监管体系，聚焦多方共治，健全宣教体系等十方面任务展开。</a:t>
            </a:r>
            <a:endParaRPr lang="zh-CN" altLang="en-US" dirty="0"/>
          </a:p>
        </p:txBody>
      </p:sp>
      <p:pic>
        <p:nvPicPr>
          <p:cNvPr id="3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130" y="3870325"/>
            <a:ext cx="4519295" cy="2542540"/>
          </a:xfrm>
          <a:prstGeom prst="rect">
            <a:avLst/>
          </a:prstGeom>
        </p:spPr>
      </p:pic>
      <p:pic>
        <p:nvPicPr>
          <p:cNvPr id="6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35" y="3869690"/>
            <a:ext cx="4449445" cy="25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split/>
      </p:transition>
    </mc:Choice>
    <mc:Fallback>
      <p:transition spd="slow" advClick="0" advTm="7000">
        <p:spli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三、主要内容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21485"/>
            <a:ext cx="87515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、保障措施。主要从加强组织领导、健全工作机制、强化督查考核、营造“无废”氛围等四方面措施，强化“无废城市”推进保障。</a:t>
            </a:r>
            <a:endParaRPr lang="zh-CN" altLang="en-US" dirty="0"/>
          </a:p>
        </p:txBody>
      </p:sp>
      <p:pic>
        <p:nvPicPr>
          <p:cNvPr id="6" name="图片 5" descr="阔板桥小区分类设施提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990" y="2967355"/>
            <a:ext cx="4382770" cy="3286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2967355"/>
            <a:ext cx="4181475" cy="328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ll dir="d"/>
      </p:transition>
    </mc:Choice>
    <mc:Fallback>
      <p:transition spd="slow" advClick="0" advTm="7000">
        <p:pull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三、主要内容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21485"/>
            <a:ext cx="8751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、指标部分。《拱墅区“无废城市”建设指标体系》明确了26项建设指标体系内容并逐项分解。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420" y="2667003"/>
            <a:ext cx="4211053" cy="4054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94" y="2656506"/>
            <a:ext cx="3987765" cy="4024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 dir="u"/>
      </p:transition>
    </mc:Choice>
    <mc:Fallback>
      <p:transition spd="slow" advClick="0" advTm="7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四、适用范围和期限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3635" y="2967335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zh-CN" altLang="en-US" sz="4800" b="1" cap="none" spc="0" dirty="0">
              <a:solidFill>
                <a:schemeClr val="accent3"/>
              </a:solidFill>
              <a:effectLst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3990" y="1721485"/>
            <a:ext cx="875157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latin typeface="+mn-ea"/>
                <a:cs typeface="+mn-ea"/>
              </a:defRPr>
            </a:lvl1pPr>
          </a:lstStyle>
          <a:p>
            <a:r>
              <a:rPr lang="zh-CN" altLang="en-US" dirty="0"/>
              <a:t>       拱墅区范围内各政府部门、各类企事业单位、社会机构、居民群众等协同推进全域“无废城市”建设。</a:t>
            </a:r>
            <a:endParaRPr lang="en-US" altLang="zh-CN" dirty="0"/>
          </a:p>
          <a:p>
            <a:r>
              <a:rPr lang="zh-CN" altLang="en-US" dirty="0"/>
              <a:t>       自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日起实施。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5" descr="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2675" y="3171825"/>
            <a:ext cx="5349875" cy="3074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250" advClick="0" advTm="7000">
        <p:push dir="u"/>
      </p:transition>
    </mc:Choice>
    <mc:Fallback>
      <p:transition spd="slow" advClick="0" advTm="7000">
        <p:push dir="u"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116,&quot;width&quot;:7164}"/>
</p:tagLst>
</file>

<file path=ppt/theme/theme1.xml><?xml version="1.0" encoding="utf-8"?>
<a:theme xmlns:a="http://schemas.openxmlformats.org/drawingml/2006/main" name="主题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vert="horz" lIns="91440" tIns="45720" rIns="91440" bIns="45720" rtlCol="0" anchor="b">
        <a:normAutofit/>
      </a:bodyPr>
      <a:lstStyle>
        <a:defPPr defTabSz="913765">
          <a:lnSpc>
            <a:spcPct val="90000"/>
          </a:lnSpc>
          <a:spcBef>
            <a:spcPct val="0"/>
          </a:spcBef>
          <a:defRPr sz="2400" dirty="0">
            <a:latin typeface="+mj-lt"/>
            <a:ea typeface="+mj-ea"/>
            <a:cs typeface="+mj-cs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WPS 演示</Application>
  <PresentationFormat>宽屏</PresentationFormat>
  <Paragraphs>62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方正正中黑简体</vt:lpstr>
      <vt:lpstr>Impact</vt:lpstr>
      <vt:lpstr>Verdana</vt:lpstr>
      <vt:lpstr>微软雅黑</vt:lpstr>
      <vt:lpstr>Arial Unicode MS</vt:lpstr>
      <vt:lpstr>Calibri</vt:lpstr>
      <vt:lpstr>黑体</vt:lpstr>
      <vt:lpstr>主题5</vt:lpstr>
      <vt:lpstr>《拱墅区“无废城市”建设工作 方案》的政策解读</vt:lpstr>
      <vt:lpstr>一、制定背景</vt:lpstr>
      <vt:lpstr>二、任务目标</vt:lpstr>
      <vt:lpstr>二、任务目标</vt:lpstr>
      <vt:lpstr>三、主要内容</vt:lpstr>
      <vt:lpstr>三、主要内容</vt:lpstr>
      <vt:lpstr>三、主要内容</vt:lpstr>
      <vt:lpstr>三、主要内容</vt:lpstr>
      <vt:lpstr>四、适用范围和期限</vt:lpstr>
      <vt:lpstr>五、文件术语解释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肆姑</dc:creator>
  <cp:lastModifiedBy>Administrator</cp:lastModifiedBy>
  <cp:revision>174</cp:revision>
  <cp:lastPrinted>2017-08-08T16:00:00Z</cp:lastPrinted>
  <dcterms:created xsi:type="dcterms:W3CDTF">2017-08-08T16:00:00Z</dcterms:created>
  <dcterms:modified xsi:type="dcterms:W3CDTF">2021-04-26T03:39:14Z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9dd78399-86ee-4ca3-bc64-6e1bf925823e</vt:lpwstr>
  </property>
  <property fmtid="{D5CDD505-2E9C-101B-9397-08002B2CF9AE}" pid="3" name="KSOProductBuildVer">
    <vt:lpwstr>2052-10.1.0.7698</vt:lpwstr>
  </property>
  <property fmtid="{D5CDD505-2E9C-101B-9397-08002B2CF9AE}" pid="4" name="ICV">
    <vt:lpwstr>1A55C676FF8E43959F5278BEAC2E2329</vt:lpwstr>
  </property>
</Properties>
</file>